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305" r:id="rId5"/>
    <p:sldId id="260" r:id="rId6"/>
    <p:sldId id="306" r:id="rId7"/>
    <p:sldId id="307" r:id="rId8"/>
    <p:sldId id="308" r:id="rId9"/>
    <p:sldId id="309" r:id="rId10"/>
    <p:sldId id="310" r:id="rId11"/>
    <p:sldId id="311" r:id="rId12"/>
    <p:sldId id="312" r:id="rId13"/>
    <p:sldId id="26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1F21"/>
    <a:srgbClr val="D8CFCE"/>
    <a:srgbClr val="C48F22"/>
    <a:srgbClr val="013631"/>
    <a:srgbClr val="01534B"/>
    <a:srgbClr val="012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83701" autoAdjust="0"/>
  </p:normalViewPr>
  <p:slideViewPr>
    <p:cSldViewPr snapToGrid="0">
      <p:cViewPr varScale="1">
        <p:scale>
          <a:sx n="69" d="100"/>
          <a:sy n="69" d="100"/>
        </p:scale>
        <p:origin x="123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66D111-957A-433B-97ED-50A89C40526C}" type="datetimeFigureOut">
              <a:rPr lang="en-US" smtClean="0"/>
              <a:t>5/5/2024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66277F-D563-42F6-8F00-CA6DE7801245}" type="slidenum">
              <a:rPr lang="en-US" smtClean="0"/>
              <a:t>‹#›</a:t>
            </a:fld>
            <a:endParaRPr lang="en-US"/>
          </a:p>
        </p:txBody>
      </p:sp>
    </p:spTree>
    <p:extLst>
      <p:ext uri="{BB962C8B-B14F-4D97-AF65-F5344CB8AC3E}">
        <p14:creationId xmlns:p14="http://schemas.microsoft.com/office/powerpoint/2010/main" val="174818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66277F-D563-42F6-8F00-CA6DE7801245}" type="slidenum">
              <a:rPr lang="en-US" smtClean="0"/>
              <a:t>1</a:t>
            </a:fld>
            <a:endParaRPr lang="en-US"/>
          </a:p>
        </p:txBody>
      </p:sp>
    </p:spTree>
    <p:extLst>
      <p:ext uri="{BB962C8B-B14F-4D97-AF65-F5344CB8AC3E}">
        <p14:creationId xmlns:p14="http://schemas.microsoft.com/office/powerpoint/2010/main" val="843785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66277F-D563-42F6-8F00-CA6DE78012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1976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66277F-D563-42F6-8F00-CA6DE78012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6463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66277F-D563-42F6-8F00-CA6DE78012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910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66277F-D563-42F6-8F00-CA6DE7801245}" type="slidenum">
              <a:rPr lang="en-US" smtClean="0"/>
              <a:t>13</a:t>
            </a:fld>
            <a:endParaRPr lang="en-US"/>
          </a:p>
        </p:txBody>
      </p:sp>
    </p:spTree>
    <p:extLst>
      <p:ext uri="{BB962C8B-B14F-4D97-AF65-F5344CB8AC3E}">
        <p14:creationId xmlns:p14="http://schemas.microsoft.com/office/powerpoint/2010/main" val="3840957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66277F-D563-42F6-8F00-CA6DE7801245}" type="slidenum">
              <a:rPr lang="en-US" smtClean="0"/>
              <a:t>2</a:t>
            </a:fld>
            <a:endParaRPr lang="en-US"/>
          </a:p>
        </p:txBody>
      </p:sp>
    </p:spTree>
    <p:extLst>
      <p:ext uri="{BB962C8B-B14F-4D97-AF65-F5344CB8AC3E}">
        <p14:creationId xmlns:p14="http://schemas.microsoft.com/office/powerpoint/2010/main" val="3092039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66277F-D563-42F6-8F00-CA6DE7801245}" type="slidenum">
              <a:rPr lang="en-US" smtClean="0"/>
              <a:t>3</a:t>
            </a:fld>
            <a:endParaRPr lang="en-US"/>
          </a:p>
        </p:txBody>
      </p:sp>
    </p:spTree>
    <p:extLst>
      <p:ext uri="{BB962C8B-B14F-4D97-AF65-F5344CB8AC3E}">
        <p14:creationId xmlns:p14="http://schemas.microsoft.com/office/powerpoint/2010/main" val="843822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66277F-D563-42F6-8F00-CA6DE7801245}" type="slidenum">
              <a:rPr lang="en-US" smtClean="0"/>
              <a:t>4</a:t>
            </a:fld>
            <a:endParaRPr lang="en-US"/>
          </a:p>
        </p:txBody>
      </p:sp>
    </p:spTree>
    <p:extLst>
      <p:ext uri="{BB962C8B-B14F-4D97-AF65-F5344CB8AC3E}">
        <p14:creationId xmlns:p14="http://schemas.microsoft.com/office/powerpoint/2010/main" val="2708231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66277F-D563-42F6-8F00-CA6DE78012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6397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66277F-D563-42F6-8F00-CA6DE78012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7856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66277F-D563-42F6-8F00-CA6DE78012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5990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66277F-D563-42F6-8F00-CA6DE78012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5084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66277F-D563-42F6-8F00-CA6DE78012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2420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77CFE-A436-73DB-C92B-D3301866B0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FD5472-B355-DF60-AC3F-7DA2BDF0FE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83323A-C34A-C980-ED3B-1EDDFC80D972}"/>
              </a:ext>
            </a:extLst>
          </p:cNvPr>
          <p:cNvSpPr>
            <a:spLocks noGrp="1"/>
          </p:cNvSpPr>
          <p:nvPr>
            <p:ph type="dt" sz="half" idx="10"/>
          </p:nvPr>
        </p:nvSpPr>
        <p:spPr/>
        <p:txBody>
          <a:bodyPr/>
          <a:lstStyle/>
          <a:p>
            <a:fld id="{D4F97807-49BE-41F8-833A-B49346DD15E5}" type="datetimeFigureOut">
              <a:rPr lang="en-US" smtClean="0"/>
              <a:t>5/5/2024</a:t>
            </a:fld>
            <a:endParaRPr lang="en-US"/>
          </a:p>
        </p:txBody>
      </p:sp>
      <p:sp>
        <p:nvSpPr>
          <p:cNvPr id="5" name="Footer Placeholder 4">
            <a:extLst>
              <a:ext uri="{FF2B5EF4-FFF2-40B4-BE49-F238E27FC236}">
                <a16:creationId xmlns:a16="http://schemas.microsoft.com/office/drawing/2014/main" id="{BAEB2AB4-2B38-885F-307A-1EE759D12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5B3C5A-040D-2793-319E-61681315BCA2}"/>
              </a:ext>
            </a:extLst>
          </p:cNvPr>
          <p:cNvSpPr>
            <a:spLocks noGrp="1"/>
          </p:cNvSpPr>
          <p:nvPr>
            <p:ph type="sldNum" sz="quarter" idx="12"/>
          </p:nvPr>
        </p:nvSpPr>
        <p:spPr/>
        <p:txBody>
          <a:bodyPr/>
          <a:lstStyle/>
          <a:p>
            <a:fld id="{278B827A-04A0-4CE7-9CB1-098404624EF8}" type="slidenum">
              <a:rPr lang="en-US" smtClean="0"/>
              <a:t>‹#›</a:t>
            </a:fld>
            <a:endParaRPr lang="en-US"/>
          </a:p>
        </p:txBody>
      </p:sp>
    </p:spTree>
    <p:extLst>
      <p:ext uri="{BB962C8B-B14F-4D97-AF65-F5344CB8AC3E}">
        <p14:creationId xmlns:p14="http://schemas.microsoft.com/office/powerpoint/2010/main" val="1406290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A1735-E381-4041-2BD6-F675AADAA3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3BC73E-154C-4151-62E4-353CFC6741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FA084F-A05A-5BE3-7847-0168C502F58F}"/>
              </a:ext>
            </a:extLst>
          </p:cNvPr>
          <p:cNvSpPr>
            <a:spLocks noGrp="1"/>
          </p:cNvSpPr>
          <p:nvPr>
            <p:ph type="dt" sz="half" idx="10"/>
          </p:nvPr>
        </p:nvSpPr>
        <p:spPr/>
        <p:txBody>
          <a:bodyPr/>
          <a:lstStyle/>
          <a:p>
            <a:fld id="{D4F97807-49BE-41F8-833A-B49346DD15E5}" type="datetimeFigureOut">
              <a:rPr lang="en-US" smtClean="0"/>
              <a:t>5/5/2024</a:t>
            </a:fld>
            <a:endParaRPr lang="en-US"/>
          </a:p>
        </p:txBody>
      </p:sp>
      <p:sp>
        <p:nvSpPr>
          <p:cNvPr id="5" name="Footer Placeholder 4">
            <a:extLst>
              <a:ext uri="{FF2B5EF4-FFF2-40B4-BE49-F238E27FC236}">
                <a16:creationId xmlns:a16="http://schemas.microsoft.com/office/drawing/2014/main" id="{D9E41F93-C363-E524-EECC-5BF287DFA9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E0853E-5FFF-35CB-B422-BF6DA3F55A2B}"/>
              </a:ext>
            </a:extLst>
          </p:cNvPr>
          <p:cNvSpPr>
            <a:spLocks noGrp="1"/>
          </p:cNvSpPr>
          <p:nvPr>
            <p:ph type="sldNum" sz="quarter" idx="12"/>
          </p:nvPr>
        </p:nvSpPr>
        <p:spPr/>
        <p:txBody>
          <a:bodyPr/>
          <a:lstStyle/>
          <a:p>
            <a:fld id="{278B827A-04A0-4CE7-9CB1-098404624EF8}" type="slidenum">
              <a:rPr lang="en-US" smtClean="0"/>
              <a:t>‹#›</a:t>
            </a:fld>
            <a:endParaRPr lang="en-US"/>
          </a:p>
        </p:txBody>
      </p:sp>
    </p:spTree>
    <p:extLst>
      <p:ext uri="{BB962C8B-B14F-4D97-AF65-F5344CB8AC3E}">
        <p14:creationId xmlns:p14="http://schemas.microsoft.com/office/powerpoint/2010/main" val="1803487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893DD1-3DA8-7D53-5FC3-805C3D9D87D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5BFF67-456D-E35D-3988-E5198F3759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8B56CD-9269-E26F-76C4-1BE89DE40E66}"/>
              </a:ext>
            </a:extLst>
          </p:cNvPr>
          <p:cNvSpPr>
            <a:spLocks noGrp="1"/>
          </p:cNvSpPr>
          <p:nvPr>
            <p:ph type="dt" sz="half" idx="10"/>
          </p:nvPr>
        </p:nvSpPr>
        <p:spPr/>
        <p:txBody>
          <a:bodyPr/>
          <a:lstStyle/>
          <a:p>
            <a:fld id="{D4F97807-49BE-41F8-833A-B49346DD15E5}" type="datetimeFigureOut">
              <a:rPr lang="en-US" smtClean="0"/>
              <a:t>5/5/2024</a:t>
            </a:fld>
            <a:endParaRPr lang="en-US"/>
          </a:p>
        </p:txBody>
      </p:sp>
      <p:sp>
        <p:nvSpPr>
          <p:cNvPr id="5" name="Footer Placeholder 4">
            <a:extLst>
              <a:ext uri="{FF2B5EF4-FFF2-40B4-BE49-F238E27FC236}">
                <a16:creationId xmlns:a16="http://schemas.microsoft.com/office/drawing/2014/main" id="{17071EC1-C74E-9E62-22B5-C52F358BF7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B94B17-1D65-466F-9368-246F4B59C8F3}"/>
              </a:ext>
            </a:extLst>
          </p:cNvPr>
          <p:cNvSpPr>
            <a:spLocks noGrp="1"/>
          </p:cNvSpPr>
          <p:nvPr>
            <p:ph type="sldNum" sz="quarter" idx="12"/>
          </p:nvPr>
        </p:nvSpPr>
        <p:spPr/>
        <p:txBody>
          <a:bodyPr/>
          <a:lstStyle/>
          <a:p>
            <a:fld id="{278B827A-04A0-4CE7-9CB1-098404624EF8}" type="slidenum">
              <a:rPr lang="en-US" smtClean="0"/>
              <a:t>‹#›</a:t>
            </a:fld>
            <a:endParaRPr lang="en-US"/>
          </a:p>
        </p:txBody>
      </p:sp>
    </p:spTree>
    <p:extLst>
      <p:ext uri="{BB962C8B-B14F-4D97-AF65-F5344CB8AC3E}">
        <p14:creationId xmlns:p14="http://schemas.microsoft.com/office/powerpoint/2010/main" val="957808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6BF89-2137-8AAE-BBB5-8BC0203D2D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CBC59F-0A71-0DA2-6920-A3F13980F1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09A22-D9B0-4403-2D2F-4A358346E7BB}"/>
              </a:ext>
            </a:extLst>
          </p:cNvPr>
          <p:cNvSpPr>
            <a:spLocks noGrp="1"/>
          </p:cNvSpPr>
          <p:nvPr>
            <p:ph type="dt" sz="half" idx="10"/>
          </p:nvPr>
        </p:nvSpPr>
        <p:spPr/>
        <p:txBody>
          <a:bodyPr/>
          <a:lstStyle/>
          <a:p>
            <a:fld id="{D4F97807-49BE-41F8-833A-B49346DD15E5}" type="datetimeFigureOut">
              <a:rPr lang="en-US" smtClean="0"/>
              <a:t>5/5/2024</a:t>
            </a:fld>
            <a:endParaRPr lang="en-US"/>
          </a:p>
        </p:txBody>
      </p:sp>
      <p:sp>
        <p:nvSpPr>
          <p:cNvPr id="5" name="Footer Placeholder 4">
            <a:extLst>
              <a:ext uri="{FF2B5EF4-FFF2-40B4-BE49-F238E27FC236}">
                <a16:creationId xmlns:a16="http://schemas.microsoft.com/office/drawing/2014/main" id="{723AF60B-DE74-CFC6-D55A-9A0098D24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A3412D-9526-66AE-6A57-1CAE57AF82AB}"/>
              </a:ext>
            </a:extLst>
          </p:cNvPr>
          <p:cNvSpPr>
            <a:spLocks noGrp="1"/>
          </p:cNvSpPr>
          <p:nvPr>
            <p:ph type="sldNum" sz="quarter" idx="12"/>
          </p:nvPr>
        </p:nvSpPr>
        <p:spPr/>
        <p:txBody>
          <a:bodyPr/>
          <a:lstStyle/>
          <a:p>
            <a:fld id="{278B827A-04A0-4CE7-9CB1-098404624EF8}" type="slidenum">
              <a:rPr lang="en-US" smtClean="0"/>
              <a:t>‹#›</a:t>
            </a:fld>
            <a:endParaRPr lang="en-US"/>
          </a:p>
        </p:txBody>
      </p:sp>
    </p:spTree>
    <p:extLst>
      <p:ext uri="{BB962C8B-B14F-4D97-AF65-F5344CB8AC3E}">
        <p14:creationId xmlns:p14="http://schemas.microsoft.com/office/powerpoint/2010/main" val="2255582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49321-3B8E-7501-D818-ADCC009D9D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BC5509-AA1F-49DB-437B-A0B3433BFF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301271-7962-EF47-42AD-189E7CC7D321}"/>
              </a:ext>
            </a:extLst>
          </p:cNvPr>
          <p:cNvSpPr>
            <a:spLocks noGrp="1"/>
          </p:cNvSpPr>
          <p:nvPr>
            <p:ph type="dt" sz="half" idx="10"/>
          </p:nvPr>
        </p:nvSpPr>
        <p:spPr/>
        <p:txBody>
          <a:bodyPr/>
          <a:lstStyle/>
          <a:p>
            <a:fld id="{D4F97807-49BE-41F8-833A-B49346DD15E5}" type="datetimeFigureOut">
              <a:rPr lang="en-US" smtClean="0"/>
              <a:t>5/5/2024</a:t>
            </a:fld>
            <a:endParaRPr lang="en-US"/>
          </a:p>
        </p:txBody>
      </p:sp>
      <p:sp>
        <p:nvSpPr>
          <p:cNvPr id="5" name="Footer Placeholder 4">
            <a:extLst>
              <a:ext uri="{FF2B5EF4-FFF2-40B4-BE49-F238E27FC236}">
                <a16:creationId xmlns:a16="http://schemas.microsoft.com/office/drawing/2014/main" id="{32E78C2E-0582-00AC-0DF5-88397A3A28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246883-ECAE-1B31-7F4F-7B5658C65305}"/>
              </a:ext>
            </a:extLst>
          </p:cNvPr>
          <p:cNvSpPr>
            <a:spLocks noGrp="1"/>
          </p:cNvSpPr>
          <p:nvPr>
            <p:ph type="sldNum" sz="quarter" idx="12"/>
          </p:nvPr>
        </p:nvSpPr>
        <p:spPr/>
        <p:txBody>
          <a:bodyPr/>
          <a:lstStyle/>
          <a:p>
            <a:fld id="{278B827A-04A0-4CE7-9CB1-098404624EF8}" type="slidenum">
              <a:rPr lang="en-US" smtClean="0"/>
              <a:t>‹#›</a:t>
            </a:fld>
            <a:endParaRPr lang="en-US"/>
          </a:p>
        </p:txBody>
      </p:sp>
    </p:spTree>
    <p:extLst>
      <p:ext uri="{BB962C8B-B14F-4D97-AF65-F5344CB8AC3E}">
        <p14:creationId xmlns:p14="http://schemas.microsoft.com/office/powerpoint/2010/main" val="332398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DC66-E965-D965-AA9C-2CE32019D6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60C37A-E40E-A09B-26B2-0DED05D78F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8C8EA1-43F1-405D-CC96-DC0BD753DB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5007F0-EAE0-2238-4E52-2EC4BFCD649C}"/>
              </a:ext>
            </a:extLst>
          </p:cNvPr>
          <p:cNvSpPr>
            <a:spLocks noGrp="1"/>
          </p:cNvSpPr>
          <p:nvPr>
            <p:ph type="dt" sz="half" idx="10"/>
          </p:nvPr>
        </p:nvSpPr>
        <p:spPr/>
        <p:txBody>
          <a:bodyPr/>
          <a:lstStyle/>
          <a:p>
            <a:fld id="{D4F97807-49BE-41F8-833A-B49346DD15E5}" type="datetimeFigureOut">
              <a:rPr lang="en-US" smtClean="0"/>
              <a:t>5/5/2024</a:t>
            </a:fld>
            <a:endParaRPr lang="en-US"/>
          </a:p>
        </p:txBody>
      </p:sp>
      <p:sp>
        <p:nvSpPr>
          <p:cNvPr id="6" name="Footer Placeholder 5">
            <a:extLst>
              <a:ext uri="{FF2B5EF4-FFF2-40B4-BE49-F238E27FC236}">
                <a16:creationId xmlns:a16="http://schemas.microsoft.com/office/drawing/2014/main" id="{F698835E-9134-8E73-4F2F-788551B6AD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B7B175-7794-FFCA-ACBE-0642C9640504}"/>
              </a:ext>
            </a:extLst>
          </p:cNvPr>
          <p:cNvSpPr>
            <a:spLocks noGrp="1"/>
          </p:cNvSpPr>
          <p:nvPr>
            <p:ph type="sldNum" sz="quarter" idx="12"/>
          </p:nvPr>
        </p:nvSpPr>
        <p:spPr/>
        <p:txBody>
          <a:bodyPr/>
          <a:lstStyle/>
          <a:p>
            <a:fld id="{278B827A-04A0-4CE7-9CB1-098404624EF8}" type="slidenum">
              <a:rPr lang="en-US" smtClean="0"/>
              <a:t>‹#›</a:t>
            </a:fld>
            <a:endParaRPr lang="en-US"/>
          </a:p>
        </p:txBody>
      </p:sp>
    </p:spTree>
    <p:extLst>
      <p:ext uri="{BB962C8B-B14F-4D97-AF65-F5344CB8AC3E}">
        <p14:creationId xmlns:p14="http://schemas.microsoft.com/office/powerpoint/2010/main" val="3818933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4DAE8-5F19-89DC-6EE5-02B7D59CAA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A9E9FB-6A44-455C-AF63-E52C614CD0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4B8AE4-A257-901D-863F-C2EEDDC4F0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BC2F40-CB0C-1D3C-4AA1-9C2526370E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A6E3F6-B43F-6A24-04AF-F3A9B132BE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DA42A6-35FF-80C4-B79C-D32572F11B61}"/>
              </a:ext>
            </a:extLst>
          </p:cNvPr>
          <p:cNvSpPr>
            <a:spLocks noGrp="1"/>
          </p:cNvSpPr>
          <p:nvPr>
            <p:ph type="dt" sz="half" idx="10"/>
          </p:nvPr>
        </p:nvSpPr>
        <p:spPr/>
        <p:txBody>
          <a:bodyPr/>
          <a:lstStyle/>
          <a:p>
            <a:fld id="{D4F97807-49BE-41F8-833A-B49346DD15E5}" type="datetimeFigureOut">
              <a:rPr lang="en-US" smtClean="0"/>
              <a:t>5/5/2024</a:t>
            </a:fld>
            <a:endParaRPr lang="en-US"/>
          </a:p>
        </p:txBody>
      </p:sp>
      <p:sp>
        <p:nvSpPr>
          <p:cNvPr id="8" name="Footer Placeholder 7">
            <a:extLst>
              <a:ext uri="{FF2B5EF4-FFF2-40B4-BE49-F238E27FC236}">
                <a16:creationId xmlns:a16="http://schemas.microsoft.com/office/drawing/2014/main" id="{FB2E1B82-577A-A62E-35B6-84F95707F8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DDB4A2-C2A7-8BF4-E174-E4C77E1F8D5D}"/>
              </a:ext>
            </a:extLst>
          </p:cNvPr>
          <p:cNvSpPr>
            <a:spLocks noGrp="1"/>
          </p:cNvSpPr>
          <p:nvPr>
            <p:ph type="sldNum" sz="quarter" idx="12"/>
          </p:nvPr>
        </p:nvSpPr>
        <p:spPr/>
        <p:txBody>
          <a:bodyPr/>
          <a:lstStyle/>
          <a:p>
            <a:fld id="{278B827A-04A0-4CE7-9CB1-098404624EF8}" type="slidenum">
              <a:rPr lang="en-US" smtClean="0"/>
              <a:t>‹#›</a:t>
            </a:fld>
            <a:endParaRPr lang="en-US"/>
          </a:p>
        </p:txBody>
      </p:sp>
    </p:spTree>
    <p:extLst>
      <p:ext uri="{BB962C8B-B14F-4D97-AF65-F5344CB8AC3E}">
        <p14:creationId xmlns:p14="http://schemas.microsoft.com/office/powerpoint/2010/main" val="1734451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E2A96-DD6F-2A5C-E016-BD57B33474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3783B3-CAC5-C255-C1E9-6ABFDA5626B0}"/>
              </a:ext>
            </a:extLst>
          </p:cNvPr>
          <p:cNvSpPr>
            <a:spLocks noGrp="1"/>
          </p:cNvSpPr>
          <p:nvPr>
            <p:ph type="dt" sz="half" idx="10"/>
          </p:nvPr>
        </p:nvSpPr>
        <p:spPr/>
        <p:txBody>
          <a:bodyPr/>
          <a:lstStyle/>
          <a:p>
            <a:fld id="{D4F97807-49BE-41F8-833A-B49346DD15E5}" type="datetimeFigureOut">
              <a:rPr lang="en-US" smtClean="0"/>
              <a:t>5/5/2024</a:t>
            </a:fld>
            <a:endParaRPr lang="en-US"/>
          </a:p>
        </p:txBody>
      </p:sp>
      <p:sp>
        <p:nvSpPr>
          <p:cNvPr id="4" name="Footer Placeholder 3">
            <a:extLst>
              <a:ext uri="{FF2B5EF4-FFF2-40B4-BE49-F238E27FC236}">
                <a16:creationId xmlns:a16="http://schemas.microsoft.com/office/drawing/2014/main" id="{31CC55CD-9592-6852-A71A-B95F851457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8C7BF7-D694-4D00-A986-192492EBA7EE}"/>
              </a:ext>
            </a:extLst>
          </p:cNvPr>
          <p:cNvSpPr>
            <a:spLocks noGrp="1"/>
          </p:cNvSpPr>
          <p:nvPr>
            <p:ph type="sldNum" sz="quarter" idx="12"/>
          </p:nvPr>
        </p:nvSpPr>
        <p:spPr/>
        <p:txBody>
          <a:bodyPr/>
          <a:lstStyle/>
          <a:p>
            <a:fld id="{278B827A-04A0-4CE7-9CB1-098404624EF8}" type="slidenum">
              <a:rPr lang="en-US" smtClean="0"/>
              <a:t>‹#›</a:t>
            </a:fld>
            <a:endParaRPr lang="en-US"/>
          </a:p>
        </p:txBody>
      </p:sp>
    </p:spTree>
    <p:extLst>
      <p:ext uri="{BB962C8B-B14F-4D97-AF65-F5344CB8AC3E}">
        <p14:creationId xmlns:p14="http://schemas.microsoft.com/office/powerpoint/2010/main" val="4046542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803ECC-955D-51C1-2372-DBC0DFB8AF2C}"/>
              </a:ext>
            </a:extLst>
          </p:cNvPr>
          <p:cNvSpPr>
            <a:spLocks noGrp="1"/>
          </p:cNvSpPr>
          <p:nvPr>
            <p:ph type="dt" sz="half" idx="10"/>
          </p:nvPr>
        </p:nvSpPr>
        <p:spPr/>
        <p:txBody>
          <a:bodyPr/>
          <a:lstStyle/>
          <a:p>
            <a:fld id="{D4F97807-49BE-41F8-833A-B49346DD15E5}" type="datetimeFigureOut">
              <a:rPr lang="en-US" smtClean="0"/>
              <a:t>5/5/2024</a:t>
            </a:fld>
            <a:endParaRPr lang="en-US"/>
          </a:p>
        </p:txBody>
      </p:sp>
      <p:sp>
        <p:nvSpPr>
          <p:cNvPr id="3" name="Footer Placeholder 2">
            <a:extLst>
              <a:ext uri="{FF2B5EF4-FFF2-40B4-BE49-F238E27FC236}">
                <a16:creationId xmlns:a16="http://schemas.microsoft.com/office/drawing/2014/main" id="{79F05C2B-8D3A-5E61-7E94-B7D9FD9EA9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A2C40B-61E6-4973-2F97-FDF5D5CE496C}"/>
              </a:ext>
            </a:extLst>
          </p:cNvPr>
          <p:cNvSpPr>
            <a:spLocks noGrp="1"/>
          </p:cNvSpPr>
          <p:nvPr>
            <p:ph type="sldNum" sz="quarter" idx="12"/>
          </p:nvPr>
        </p:nvSpPr>
        <p:spPr/>
        <p:txBody>
          <a:bodyPr/>
          <a:lstStyle/>
          <a:p>
            <a:fld id="{278B827A-04A0-4CE7-9CB1-098404624EF8}" type="slidenum">
              <a:rPr lang="en-US" smtClean="0"/>
              <a:t>‹#›</a:t>
            </a:fld>
            <a:endParaRPr lang="en-US"/>
          </a:p>
        </p:txBody>
      </p:sp>
    </p:spTree>
    <p:extLst>
      <p:ext uri="{BB962C8B-B14F-4D97-AF65-F5344CB8AC3E}">
        <p14:creationId xmlns:p14="http://schemas.microsoft.com/office/powerpoint/2010/main" val="2262705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0E4AE-0A76-E23A-8BCF-F41ADA12AA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738AEB-022A-C36C-B0B1-1706748111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EA1FB9-CD56-7322-A92C-AD71EEAD35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B1F032-A04F-E510-8AAC-A9CE4DF5DF81}"/>
              </a:ext>
            </a:extLst>
          </p:cNvPr>
          <p:cNvSpPr>
            <a:spLocks noGrp="1"/>
          </p:cNvSpPr>
          <p:nvPr>
            <p:ph type="dt" sz="half" idx="10"/>
          </p:nvPr>
        </p:nvSpPr>
        <p:spPr/>
        <p:txBody>
          <a:bodyPr/>
          <a:lstStyle/>
          <a:p>
            <a:fld id="{D4F97807-49BE-41F8-833A-B49346DD15E5}" type="datetimeFigureOut">
              <a:rPr lang="en-US" smtClean="0"/>
              <a:t>5/5/2024</a:t>
            </a:fld>
            <a:endParaRPr lang="en-US"/>
          </a:p>
        </p:txBody>
      </p:sp>
      <p:sp>
        <p:nvSpPr>
          <p:cNvPr id="6" name="Footer Placeholder 5">
            <a:extLst>
              <a:ext uri="{FF2B5EF4-FFF2-40B4-BE49-F238E27FC236}">
                <a16:creationId xmlns:a16="http://schemas.microsoft.com/office/drawing/2014/main" id="{33A69AA1-8C71-B28D-4517-A0CBDB7A26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15FDEE-DDFE-AD8D-1F77-3BD8C042F12D}"/>
              </a:ext>
            </a:extLst>
          </p:cNvPr>
          <p:cNvSpPr>
            <a:spLocks noGrp="1"/>
          </p:cNvSpPr>
          <p:nvPr>
            <p:ph type="sldNum" sz="quarter" idx="12"/>
          </p:nvPr>
        </p:nvSpPr>
        <p:spPr/>
        <p:txBody>
          <a:bodyPr/>
          <a:lstStyle/>
          <a:p>
            <a:fld id="{278B827A-04A0-4CE7-9CB1-098404624EF8}" type="slidenum">
              <a:rPr lang="en-US" smtClean="0"/>
              <a:t>‹#›</a:t>
            </a:fld>
            <a:endParaRPr lang="en-US"/>
          </a:p>
        </p:txBody>
      </p:sp>
    </p:spTree>
    <p:extLst>
      <p:ext uri="{BB962C8B-B14F-4D97-AF65-F5344CB8AC3E}">
        <p14:creationId xmlns:p14="http://schemas.microsoft.com/office/powerpoint/2010/main" val="3127099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71489-0750-7C08-B18B-0C44C4320C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162EE1-9F95-C192-3CC5-ADC6EF892D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B21F08-697C-3158-1092-546F6D9CA9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55DEDF-6F90-2E7D-F4F0-65611FC875DC}"/>
              </a:ext>
            </a:extLst>
          </p:cNvPr>
          <p:cNvSpPr>
            <a:spLocks noGrp="1"/>
          </p:cNvSpPr>
          <p:nvPr>
            <p:ph type="dt" sz="half" idx="10"/>
          </p:nvPr>
        </p:nvSpPr>
        <p:spPr/>
        <p:txBody>
          <a:bodyPr/>
          <a:lstStyle/>
          <a:p>
            <a:fld id="{D4F97807-49BE-41F8-833A-B49346DD15E5}" type="datetimeFigureOut">
              <a:rPr lang="en-US" smtClean="0"/>
              <a:t>5/5/2024</a:t>
            </a:fld>
            <a:endParaRPr lang="en-US"/>
          </a:p>
        </p:txBody>
      </p:sp>
      <p:sp>
        <p:nvSpPr>
          <p:cNvPr id="6" name="Footer Placeholder 5">
            <a:extLst>
              <a:ext uri="{FF2B5EF4-FFF2-40B4-BE49-F238E27FC236}">
                <a16:creationId xmlns:a16="http://schemas.microsoft.com/office/drawing/2014/main" id="{5D44CB86-6CA0-8F2D-F4F2-F274508652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BCFB03-5B2A-52B9-11CF-9DCB43A5892F}"/>
              </a:ext>
            </a:extLst>
          </p:cNvPr>
          <p:cNvSpPr>
            <a:spLocks noGrp="1"/>
          </p:cNvSpPr>
          <p:nvPr>
            <p:ph type="sldNum" sz="quarter" idx="12"/>
          </p:nvPr>
        </p:nvSpPr>
        <p:spPr/>
        <p:txBody>
          <a:bodyPr/>
          <a:lstStyle/>
          <a:p>
            <a:fld id="{278B827A-04A0-4CE7-9CB1-098404624EF8}" type="slidenum">
              <a:rPr lang="en-US" smtClean="0"/>
              <a:t>‹#›</a:t>
            </a:fld>
            <a:endParaRPr lang="en-US"/>
          </a:p>
        </p:txBody>
      </p:sp>
    </p:spTree>
    <p:extLst>
      <p:ext uri="{BB962C8B-B14F-4D97-AF65-F5344CB8AC3E}">
        <p14:creationId xmlns:p14="http://schemas.microsoft.com/office/powerpoint/2010/main" val="4153647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E688FF-9BC9-343F-A90B-2EBB5E8347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172BC4-0337-B2EF-04B3-22F48AABA5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BF3EE7-BFEB-3725-9D47-3B62D6CF37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F97807-49BE-41F8-833A-B49346DD15E5}" type="datetimeFigureOut">
              <a:rPr lang="en-US" smtClean="0"/>
              <a:t>5/5/2024</a:t>
            </a:fld>
            <a:endParaRPr lang="en-US"/>
          </a:p>
        </p:txBody>
      </p:sp>
      <p:sp>
        <p:nvSpPr>
          <p:cNvPr id="5" name="Footer Placeholder 4">
            <a:extLst>
              <a:ext uri="{FF2B5EF4-FFF2-40B4-BE49-F238E27FC236}">
                <a16:creationId xmlns:a16="http://schemas.microsoft.com/office/drawing/2014/main" id="{B56B6C21-16CF-F351-5791-F4A306F8BE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DAA8E2-6CD9-482C-D454-0AEC3BB695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8B827A-04A0-4CE7-9CB1-098404624EF8}" type="slidenum">
              <a:rPr lang="en-US" smtClean="0"/>
              <a:t>‹#›</a:t>
            </a:fld>
            <a:endParaRPr lang="en-US"/>
          </a:p>
        </p:txBody>
      </p:sp>
      <p:grpSp>
        <p:nvGrpSpPr>
          <p:cNvPr id="7" name="Group 6">
            <a:extLst>
              <a:ext uri="{FF2B5EF4-FFF2-40B4-BE49-F238E27FC236}">
                <a16:creationId xmlns:a16="http://schemas.microsoft.com/office/drawing/2014/main" id="{1AF67286-EC9D-8F6E-448D-8E5D5826EEEA}"/>
              </a:ext>
            </a:extLst>
          </p:cNvPr>
          <p:cNvGrpSpPr/>
          <p:nvPr userDrawn="1"/>
        </p:nvGrpSpPr>
        <p:grpSpPr>
          <a:xfrm>
            <a:off x="0" y="-130629"/>
            <a:ext cx="3107128" cy="130629"/>
            <a:chOff x="5764695" y="-130630"/>
            <a:chExt cx="3107128" cy="130629"/>
          </a:xfrm>
        </p:grpSpPr>
        <p:sp>
          <p:nvSpPr>
            <p:cNvPr id="8" name="Rectangle 7">
              <a:extLst>
                <a:ext uri="{FF2B5EF4-FFF2-40B4-BE49-F238E27FC236}">
                  <a16:creationId xmlns:a16="http://schemas.microsoft.com/office/drawing/2014/main" id="{31A47A8D-7D30-61BE-71FD-372D59D294CD}"/>
                </a:ext>
              </a:extLst>
            </p:cNvPr>
            <p:cNvSpPr/>
            <p:nvPr/>
          </p:nvSpPr>
          <p:spPr>
            <a:xfrm>
              <a:off x="5764695" y="-130630"/>
              <a:ext cx="776782" cy="130629"/>
            </a:xfrm>
            <a:prstGeom prst="rect">
              <a:avLst/>
            </a:prstGeom>
            <a:solidFill>
              <a:srgbClr val="013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7B6008ED-6C3C-E46F-CD98-1BEA747D8CD9}"/>
                </a:ext>
              </a:extLst>
            </p:cNvPr>
            <p:cNvSpPr/>
            <p:nvPr/>
          </p:nvSpPr>
          <p:spPr>
            <a:xfrm>
              <a:off x="6541477" y="-130630"/>
              <a:ext cx="776782" cy="130629"/>
            </a:xfrm>
            <a:prstGeom prst="rect">
              <a:avLst/>
            </a:prstGeom>
            <a:solidFill>
              <a:srgbClr val="C48F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9">
              <a:extLst>
                <a:ext uri="{FF2B5EF4-FFF2-40B4-BE49-F238E27FC236}">
                  <a16:creationId xmlns:a16="http://schemas.microsoft.com/office/drawing/2014/main" id="{45FFEC09-E837-9580-7204-782117C327EF}"/>
                </a:ext>
              </a:extLst>
            </p:cNvPr>
            <p:cNvSpPr/>
            <p:nvPr/>
          </p:nvSpPr>
          <p:spPr>
            <a:xfrm>
              <a:off x="7318259" y="-130630"/>
              <a:ext cx="776782" cy="130629"/>
            </a:xfrm>
            <a:prstGeom prst="rect">
              <a:avLst/>
            </a:prstGeom>
            <a:solidFill>
              <a:srgbClr val="D8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10">
              <a:extLst>
                <a:ext uri="{FF2B5EF4-FFF2-40B4-BE49-F238E27FC236}">
                  <a16:creationId xmlns:a16="http://schemas.microsoft.com/office/drawing/2014/main" id="{22592BA7-8C14-2664-D0D9-0E0570F96DBE}"/>
                </a:ext>
              </a:extLst>
            </p:cNvPr>
            <p:cNvSpPr/>
            <p:nvPr/>
          </p:nvSpPr>
          <p:spPr>
            <a:xfrm>
              <a:off x="8095041" y="-130630"/>
              <a:ext cx="776782" cy="130629"/>
            </a:xfrm>
            <a:prstGeom prst="rect">
              <a:avLst/>
            </a:prstGeom>
            <a:solidFill>
              <a:srgbClr val="241F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2488812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25" userDrawn="1">
          <p15:clr>
            <a:srgbClr val="F26B43"/>
          </p15:clr>
        </p15:guide>
        <p15:guide id="2" pos="7355" userDrawn="1">
          <p15:clr>
            <a:srgbClr val="F26B43"/>
          </p15:clr>
        </p15:guide>
        <p15:guide id="3" orient="horz" pos="3974" userDrawn="1">
          <p15:clr>
            <a:srgbClr val="F26B43"/>
          </p15:clr>
        </p15:guide>
        <p15:guide id="4" orient="horz" pos="34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4.jp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4.jp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3631"/>
        </a:solidFill>
        <a:effectLst/>
      </p:bgPr>
    </p:bg>
    <p:spTree>
      <p:nvGrpSpPr>
        <p:cNvPr id="1" name=""/>
        <p:cNvGrpSpPr/>
        <p:nvPr/>
      </p:nvGrpSpPr>
      <p:grpSpPr>
        <a:xfrm>
          <a:off x="0" y="0"/>
          <a:ext cx="0" cy="0"/>
          <a:chOff x="0" y="0"/>
          <a:chExt cx="0" cy="0"/>
        </a:xfrm>
      </p:grpSpPr>
      <p:pic>
        <p:nvPicPr>
          <p:cNvPr id="8" name="Picture 7" descr="A building next to the water&#10;&#10;Description automatically generated with low confidence">
            <a:extLst>
              <a:ext uri="{FF2B5EF4-FFF2-40B4-BE49-F238E27FC236}">
                <a16:creationId xmlns:a16="http://schemas.microsoft.com/office/drawing/2014/main" id="{C2311B1E-413C-D4DA-8E8D-A33BA66975D7}"/>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t="9196" b="6429"/>
          <a:stretch/>
        </p:blipFill>
        <p:spPr>
          <a:xfrm>
            <a:off x="0" y="-1"/>
            <a:ext cx="12192000" cy="6858001"/>
          </a:xfrm>
          <a:prstGeom prst="rect">
            <a:avLst/>
          </a:prstGeom>
        </p:spPr>
      </p:pic>
      <p:pic>
        <p:nvPicPr>
          <p:cNvPr id="12" name="Picture 11" descr="A building next to the water&#10;&#10;Description automatically generated with low confidence">
            <a:extLst>
              <a:ext uri="{FF2B5EF4-FFF2-40B4-BE49-F238E27FC236}">
                <a16:creationId xmlns:a16="http://schemas.microsoft.com/office/drawing/2014/main" id="{28C5AF7B-270B-ECB5-6EFE-760B407970D9}"/>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colorTemperature colorTemp="11200"/>
                    </a14:imgEffect>
                    <a14:imgEffect>
                      <a14:saturation sat="66000"/>
                    </a14:imgEffect>
                  </a14:imgLayer>
                </a14:imgProps>
              </a:ext>
              <a:ext uri="{28A0092B-C50C-407E-A947-70E740481C1C}">
                <a14:useLocalDpi xmlns:a14="http://schemas.microsoft.com/office/drawing/2010/main" val="0"/>
              </a:ext>
            </a:extLst>
          </a:blip>
          <a:srcRect l="4232" t="15954" r="4232" b="13187"/>
          <a:stretch/>
        </p:blipFill>
        <p:spPr>
          <a:xfrm>
            <a:off x="515938" y="549276"/>
            <a:ext cx="11160124" cy="5759450"/>
          </a:xfrm>
          <a:prstGeom prst="rect">
            <a:avLst/>
          </a:prstGeom>
          <a:effectLst>
            <a:outerShdw blurRad="190500" dist="101600" dir="5400000" algn="t" rotWithShape="0">
              <a:prstClr val="black">
                <a:alpha val="40000"/>
              </a:prstClr>
            </a:outerShdw>
          </a:effectLst>
        </p:spPr>
      </p:pic>
      <p:sp>
        <p:nvSpPr>
          <p:cNvPr id="20" name="Hexagon 19">
            <a:extLst>
              <a:ext uri="{FF2B5EF4-FFF2-40B4-BE49-F238E27FC236}">
                <a16:creationId xmlns:a16="http://schemas.microsoft.com/office/drawing/2014/main" id="{3172B49C-7B61-99D6-5FEB-28ED5FD37671}"/>
              </a:ext>
            </a:extLst>
          </p:cNvPr>
          <p:cNvSpPr/>
          <p:nvPr/>
        </p:nvSpPr>
        <p:spPr>
          <a:xfrm>
            <a:off x="323850" y="785192"/>
            <a:ext cx="1902515" cy="606287"/>
          </a:xfrm>
          <a:prstGeom prst="hexagon">
            <a:avLst/>
          </a:prstGeom>
          <a:solidFill>
            <a:srgbClr val="01363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C48F22"/>
                </a:solidFill>
                <a:latin typeface="Poppins" panose="00000500000000000000" pitchFamily="2" charset="0"/>
                <a:cs typeface="Poppins" panose="00000500000000000000" pitchFamily="2" charset="0"/>
              </a:rPr>
              <a:t>Sourasatya</a:t>
            </a:r>
            <a:r>
              <a:rPr lang="en-US" sz="1600" dirty="0"/>
              <a:t> </a:t>
            </a:r>
          </a:p>
        </p:txBody>
      </p:sp>
      <p:sp>
        <p:nvSpPr>
          <p:cNvPr id="9" name="TextBox 8">
            <a:extLst>
              <a:ext uri="{FF2B5EF4-FFF2-40B4-BE49-F238E27FC236}">
                <a16:creationId xmlns:a16="http://schemas.microsoft.com/office/drawing/2014/main" id="{4318930D-2F8B-F410-3A45-1B1C6F1B6FD6}"/>
              </a:ext>
            </a:extLst>
          </p:cNvPr>
          <p:cNvSpPr txBox="1"/>
          <p:nvPr/>
        </p:nvSpPr>
        <p:spPr>
          <a:xfrm>
            <a:off x="1275107" y="3049701"/>
            <a:ext cx="9845719" cy="2308324"/>
          </a:xfrm>
          <a:prstGeom prst="rect">
            <a:avLst/>
          </a:prstGeom>
          <a:noFill/>
          <a:effectLst>
            <a:outerShdw blurRad="127000" dist="63500" dir="5400000" algn="t" rotWithShape="0">
              <a:prstClr val="black">
                <a:alpha val="40000"/>
              </a:prstClr>
            </a:outerShdw>
          </a:effectLst>
        </p:spPr>
        <p:txBody>
          <a:bodyPr wrap="square" rtlCol="0">
            <a:spAutoFit/>
          </a:bodyPr>
          <a:lstStyle/>
          <a:p>
            <a:pPr algn="ctr"/>
            <a:r>
              <a:rPr lang="en-US" sz="7200" dirty="0">
                <a:solidFill>
                  <a:schemeClr val="bg1"/>
                </a:solidFill>
                <a:latin typeface="Book Antiqua" panose="02040602050305030304" pitchFamily="18" charset="0"/>
              </a:rPr>
              <a:t>HOTEL</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7200" dirty="0">
                <a:solidFill>
                  <a:schemeClr val="bg1"/>
                </a:solidFill>
                <a:latin typeface="Book Antiqua" panose="02040602050305030304" pitchFamily="18" charset="0"/>
              </a:rPr>
              <a:t>BOOKING</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7200" dirty="0">
                <a:solidFill>
                  <a:schemeClr val="bg1"/>
                </a:solidFill>
                <a:latin typeface="Book Antiqua" panose="02040602050305030304" pitchFamily="18" charset="0"/>
              </a:rPr>
              <a:t>ANALYSIS</a:t>
            </a:r>
          </a:p>
        </p:txBody>
      </p:sp>
      <p:sp>
        <p:nvSpPr>
          <p:cNvPr id="13" name="TextBox 12">
            <a:extLst>
              <a:ext uri="{FF2B5EF4-FFF2-40B4-BE49-F238E27FC236}">
                <a16:creationId xmlns:a16="http://schemas.microsoft.com/office/drawing/2014/main" id="{FF63FC11-D11A-13F7-C0A9-3D9389C9F345}"/>
              </a:ext>
            </a:extLst>
          </p:cNvPr>
          <p:cNvSpPr txBox="1"/>
          <p:nvPr/>
        </p:nvSpPr>
        <p:spPr>
          <a:xfrm>
            <a:off x="2971800" y="5459585"/>
            <a:ext cx="6248400" cy="432792"/>
          </a:xfrm>
          <a:prstGeom prst="roundRect">
            <a:avLst>
              <a:gd name="adj" fmla="val 50000"/>
            </a:avLst>
          </a:prstGeom>
          <a:solidFill>
            <a:schemeClr val="tx1">
              <a:alpha val="25000"/>
            </a:schemeClr>
          </a:solidFill>
          <a:effectLst>
            <a:outerShdw blurRad="127000" dist="63500" dir="5400000" algn="t" rotWithShape="0">
              <a:prstClr val="black">
                <a:alpha val="15000"/>
              </a:prstClr>
            </a:outerShdw>
          </a:effectLst>
        </p:spPr>
        <p:txBody>
          <a:bodyPr wrap="square" lIns="0" tIns="0" rIns="0" bIns="0" rtlCol="0" anchor="ctr">
            <a:spAutoFit/>
          </a:bodyPr>
          <a:lstStyle/>
          <a:p>
            <a:pPr algn="ctr"/>
            <a:r>
              <a:rPr lang="en-US" sz="2000" dirty="0">
                <a:solidFill>
                  <a:srgbClr val="C48F22"/>
                </a:solidFill>
                <a:latin typeface="Poppins" panose="00000500000000000000" pitchFamily="2" charset="0"/>
                <a:cs typeface="Poppins" panose="00000500000000000000" pitchFamily="2" charset="0"/>
              </a:rPr>
              <a:t>Data Analysis Project </a:t>
            </a:r>
          </a:p>
        </p:txBody>
      </p:sp>
      <p:grpSp>
        <p:nvGrpSpPr>
          <p:cNvPr id="18" name="Group 17">
            <a:extLst>
              <a:ext uri="{FF2B5EF4-FFF2-40B4-BE49-F238E27FC236}">
                <a16:creationId xmlns:a16="http://schemas.microsoft.com/office/drawing/2014/main" id="{6589E26C-0BF3-A3C8-B9FD-5F8F2FC30F56}"/>
              </a:ext>
            </a:extLst>
          </p:cNvPr>
          <p:cNvGrpSpPr/>
          <p:nvPr/>
        </p:nvGrpSpPr>
        <p:grpSpPr>
          <a:xfrm>
            <a:off x="1060174" y="5675981"/>
            <a:ext cx="10071652" cy="0"/>
            <a:chOff x="1063487" y="5675981"/>
            <a:chExt cx="10071652" cy="0"/>
          </a:xfrm>
        </p:grpSpPr>
        <p:cxnSp>
          <p:nvCxnSpPr>
            <p:cNvPr id="16" name="Straight Connector 15">
              <a:extLst>
                <a:ext uri="{FF2B5EF4-FFF2-40B4-BE49-F238E27FC236}">
                  <a16:creationId xmlns:a16="http://schemas.microsoft.com/office/drawing/2014/main" id="{65A2FC00-DC04-1A87-70F8-4E5C13CA96C8}"/>
                </a:ext>
              </a:extLst>
            </p:cNvPr>
            <p:cNvCxnSpPr>
              <a:cxnSpLocks/>
            </p:cNvCxnSpPr>
            <p:nvPr/>
          </p:nvCxnSpPr>
          <p:spPr>
            <a:xfrm flipH="1">
              <a:off x="1063487" y="5675981"/>
              <a:ext cx="3468756" cy="0"/>
            </a:xfrm>
            <a:prstGeom prst="line">
              <a:avLst/>
            </a:prstGeom>
            <a:ln>
              <a:solidFill>
                <a:srgbClr val="C48F22"/>
              </a:solidFill>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B8BD402-6AC0-7082-E476-FFDAA3B2FE7B}"/>
                </a:ext>
              </a:extLst>
            </p:cNvPr>
            <p:cNvCxnSpPr>
              <a:cxnSpLocks/>
            </p:cNvCxnSpPr>
            <p:nvPr/>
          </p:nvCxnSpPr>
          <p:spPr>
            <a:xfrm>
              <a:off x="7666383" y="5675981"/>
              <a:ext cx="3468756" cy="0"/>
            </a:xfrm>
            <a:prstGeom prst="line">
              <a:avLst/>
            </a:prstGeom>
            <a:ln>
              <a:solidFill>
                <a:srgbClr val="C48F22"/>
              </a:solidFill>
              <a:tailEnd type="oval"/>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03663DF7-1D6E-021C-06B2-431AD03344C3}"/>
              </a:ext>
            </a:extLst>
          </p:cNvPr>
          <p:cNvSpPr>
            <a:spLocks noGrp="1"/>
          </p:cNvSpPr>
          <p:nvPr>
            <p:ph type="sldNum" sz="quarter" idx="12"/>
          </p:nvPr>
        </p:nvSpPr>
        <p:spPr/>
        <p:txBody>
          <a:bodyPr/>
          <a:lstStyle/>
          <a:p>
            <a:fld id="{278B827A-04A0-4CE7-9CB1-098404624EF8}" type="slidenum">
              <a:rPr lang="en-US" smtClean="0"/>
              <a:t>1</a:t>
            </a:fld>
            <a:endParaRPr lang="en-US"/>
          </a:p>
        </p:txBody>
      </p:sp>
    </p:spTree>
    <p:extLst>
      <p:ext uri="{BB962C8B-B14F-4D97-AF65-F5344CB8AC3E}">
        <p14:creationId xmlns:p14="http://schemas.microsoft.com/office/powerpoint/2010/main" val="3799174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363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5560D64F-6F4F-EAF0-BAB7-5E47E078B92D}"/>
              </a:ext>
            </a:extLst>
          </p:cNvPr>
          <p:cNvCxnSpPr>
            <a:cxnSpLocks/>
          </p:cNvCxnSpPr>
          <p:nvPr/>
        </p:nvCxnSpPr>
        <p:spPr>
          <a:xfrm flipH="1">
            <a:off x="6400800" y="615466"/>
            <a:ext cx="5791200" cy="0"/>
          </a:xfrm>
          <a:prstGeom prst="line">
            <a:avLst/>
          </a:prstGeom>
          <a:ln>
            <a:solidFill>
              <a:srgbClr val="C48F22"/>
            </a:solidFill>
            <a:tailEnd type="oval"/>
          </a:ln>
        </p:spPr>
        <p:style>
          <a:lnRef idx="1">
            <a:schemeClr val="accent1"/>
          </a:lnRef>
          <a:fillRef idx="0">
            <a:schemeClr val="accent1"/>
          </a:fillRef>
          <a:effectRef idx="0">
            <a:schemeClr val="accent1"/>
          </a:effectRef>
          <a:fontRef idx="minor">
            <a:schemeClr val="tx1"/>
          </a:fontRef>
        </p:style>
      </p:cxnSp>
      <p:sp>
        <p:nvSpPr>
          <p:cNvPr id="6" name="Octagon 5">
            <a:extLst>
              <a:ext uri="{FF2B5EF4-FFF2-40B4-BE49-F238E27FC236}">
                <a16:creationId xmlns:a16="http://schemas.microsoft.com/office/drawing/2014/main" id="{76C75396-874D-0A1F-9DD8-2AFCFB635FF8}"/>
              </a:ext>
            </a:extLst>
          </p:cNvPr>
          <p:cNvSpPr/>
          <p:nvPr/>
        </p:nvSpPr>
        <p:spPr>
          <a:xfrm>
            <a:off x="11807687" y="151227"/>
            <a:ext cx="268357" cy="268357"/>
          </a:xfrm>
          <a:prstGeom prst="octagon">
            <a:avLst/>
          </a:prstGeom>
          <a:solidFill>
            <a:srgbClr val="C48F22"/>
          </a:solidFill>
          <a:ln>
            <a:noFill/>
          </a:ln>
          <a:effectLst>
            <a:outerShdw blurRad="1270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lide Number Placeholder 3">
            <a:extLst>
              <a:ext uri="{FF2B5EF4-FFF2-40B4-BE49-F238E27FC236}">
                <a16:creationId xmlns:a16="http://schemas.microsoft.com/office/drawing/2014/main" id="{D355DCE6-5919-5FC0-A6CE-6D5C4B577207}"/>
              </a:ext>
            </a:extLst>
          </p:cNvPr>
          <p:cNvSpPr>
            <a:spLocks noGrp="1"/>
          </p:cNvSpPr>
          <p:nvPr>
            <p:ph type="sldNum" sz="quarter" idx="12"/>
          </p:nvPr>
        </p:nvSpPr>
        <p:spPr>
          <a:xfrm>
            <a:off x="11807687" y="151227"/>
            <a:ext cx="268357" cy="268357"/>
          </a:xfrm>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fld id="{278B827A-04A0-4CE7-9CB1-098404624EF8}" type="slidenum">
              <a:rPr kumimoji="0" lang="en-US" sz="1000" b="1" i="0" u="none" strike="noStrike" kern="1200" cap="none" spc="0" normalizeH="0" baseline="0" noProof="0" smtClean="0">
                <a:ln>
                  <a:noFill/>
                </a:ln>
                <a:solidFill>
                  <a:prstClr val="white"/>
                </a:solidFill>
                <a:effectLst/>
                <a:uLnTx/>
                <a:uFillTx/>
                <a:latin typeface="Book Antiqua" panose="02040602050305030304" pitchFamily="18"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1000" b="1" i="0" u="none" strike="noStrike" kern="1200" cap="none" spc="0" normalizeH="0" baseline="0" noProof="0">
              <a:ln>
                <a:noFill/>
              </a:ln>
              <a:solidFill>
                <a:prstClr val="white"/>
              </a:solidFill>
              <a:effectLst/>
              <a:uLnTx/>
              <a:uFillTx/>
              <a:latin typeface="Book Antiqua" panose="02040602050305030304" pitchFamily="18" charset="0"/>
              <a:ea typeface="+mn-ea"/>
              <a:cs typeface="+mn-cs"/>
            </a:endParaRPr>
          </a:p>
        </p:txBody>
      </p:sp>
      <p:cxnSp>
        <p:nvCxnSpPr>
          <p:cNvPr id="9" name="Straight Connector 8">
            <a:extLst>
              <a:ext uri="{FF2B5EF4-FFF2-40B4-BE49-F238E27FC236}">
                <a16:creationId xmlns:a16="http://schemas.microsoft.com/office/drawing/2014/main" id="{B0C6CE04-24CA-7131-63C7-C9054D61804A}"/>
              </a:ext>
            </a:extLst>
          </p:cNvPr>
          <p:cNvCxnSpPr/>
          <p:nvPr/>
        </p:nvCxnSpPr>
        <p:spPr>
          <a:xfrm flipH="1">
            <a:off x="10783957" y="6557203"/>
            <a:ext cx="1408043" cy="0"/>
          </a:xfrm>
          <a:prstGeom prst="line">
            <a:avLst/>
          </a:prstGeom>
          <a:ln>
            <a:solidFill>
              <a:srgbClr val="C48F2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B87A12-52EF-0C78-7A94-67C457F5867C}"/>
              </a:ext>
            </a:extLst>
          </p:cNvPr>
          <p:cNvSpPr txBox="1"/>
          <p:nvPr/>
        </p:nvSpPr>
        <p:spPr>
          <a:xfrm>
            <a:off x="9849263" y="6490334"/>
            <a:ext cx="871330" cy="138499"/>
          </a:xfrm>
          <a:prstGeom prst="rect">
            <a:avLst/>
          </a:prstGeom>
          <a:noFill/>
          <a:effectLst/>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D8CFCE"/>
                </a:solidFill>
                <a:effectLst/>
                <a:uLnTx/>
                <a:uFillTx/>
                <a:latin typeface="Book Antiqua" panose="02040602050305030304" pitchFamily="18" charset="0"/>
                <a:ea typeface="+mn-ea"/>
                <a:cs typeface="+mn-cs"/>
              </a:rPr>
              <a:t>Hotel Booking</a:t>
            </a:r>
          </a:p>
        </p:txBody>
      </p:sp>
      <p:sp>
        <p:nvSpPr>
          <p:cNvPr id="16" name="TextBox 15">
            <a:extLst>
              <a:ext uri="{FF2B5EF4-FFF2-40B4-BE49-F238E27FC236}">
                <a16:creationId xmlns:a16="http://schemas.microsoft.com/office/drawing/2014/main" id="{BE821FC5-5267-89A6-10A8-95D98EA7F6D0}"/>
              </a:ext>
            </a:extLst>
          </p:cNvPr>
          <p:cNvSpPr txBox="1"/>
          <p:nvPr/>
        </p:nvSpPr>
        <p:spPr>
          <a:xfrm>
            <a:off x="686377" y="161885"/>
            <a:ext cx="5821801" cy="738664"/>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dirty="0">
                <a:solidFill>
                  <a:srgbClr val="C48F22"/>
                </a:solidFill>
                <a:latin typeface="Book Antiqua" panose="02040602050305030304" pitchFamily="18" charset="0"/>
              </a:rPr>
              <a:t>Analysis</a:t>
            </a:r>
            <a:r>
              <a:rPr kumimoji="0" lang="en-US" sz="4800" b="0" i="0" u="none" strike="noStrike" kern="1200" cap="none" spc="0" normalizeH="0" baseline="0" noProof="0" dirty="0">
                <a:ln>
                  <a:noFill/>
                </a:ln>
                <a:solidFill>
                  <a:srgbClr val="C48F22"/>
                </a:solidFill>
                <a:effectLst/>
                <a:uLnTx/>
                <a:uFillTx/>
                <a:latin typeface="Book Antiqua" panose="02040602050305030304" pitchFamily="18" charset="0"/>
                <a:ea typeface="+mn-ea"/>
                <a:cs typeface="+mn-cs"/>
              </a:rPr>
              <a:t> &amp; Findings</a:t>
            </a:r>
          </a:p>
        </p:txBody>
      </p:sp>
      <p:pic>
        <p:nvPicPr>
          <p:cNvPr id="2" name="Picture 1">
            <a:extLst>
              <a:ext uri="{FF2B5EF4-FFF2-40B4-BE49-F238E27FC236}">
                <a16:creationId xmlns:a16="http://schemas.microsoft.com/office/drawing/2014/main" id="{CE1904D8-456F-AA88-076E-298A3B2F7753}"/>
              </a:ext>
            </a:extLst>
          </p:cNvPr>
          <p:cNvPicPr>
            <a:picLocks noChangeAspect="1"/>
          </p:cNvPicPr>
          <p:nvPr/>
        </p:nvPicPr>
        <p:blipFill>
          <a:blip r:embed="rId3"/>
          <a:stretch>
            <a:fillRect/>
          </a:stretch>
        </p:blipFill>
        <p:spPr>
          <a:xfrm>
            <a:off x="474192" y="1048164"/>
            <a:ext cx="6383808" cy="5194370"/>
          </a:xfrm>
          <a:prstGeom prst="rect">
            <a:avLst/>
          </a:prstGeom>
        </p:spPr>
      </p:pic>
      <p:sp>
        <p:nvSpPr>
          <p:cNvPr id="5" name="TextBox 4">
            <a:extLst>
              <a:ext uri="{FF2B5EF4-FFF2-40B4-BE49-F238E27FC236}">
                <a16:creationId xmlns:a16="http://schemas.microsoft.com/office/drawing/2014/main" id="{4D2990E0-2048-7B1F-0DCA-57130F59737E}"/>
              </a:ext>
            </a:extLst>
          </p:cNvPr>
          <p:cNvSpPr txBox="1"/>
          <p:nvPr/>
        </p:nvSpPr>
        <p:spPr>
          <a:xfrm>
            <a:off x="7705493" y="2869973"/>
            <a:ext cx="3423424" cy="1477328"/>
          </a:xfrm>
          <a:prstGeom prst="rect">
            <a:avLst/>
          </a:prstGeom>
          <a:noFill/>
        </p:spPr>
        <p:txBody>
          <a:bodyPr wrap="square" rtlCol="0">
            <a:spAutoFit/>
          </a:bodyPr>
          <a:lstStyle/>
          <a:p>
            <a:r>
              <a:rPr lang="en-US" dirty="0">
                <a:solidFill>
                  <a:schemeClr val="bg1"/>
                </a:solidFill>
                <a:latin typeface="Poppins" panose="00000500000000000000" pitchFamily="2" charset="0"/>
                <a:cs typeface="Poppins" panose="00000500000000000000" pitchFamily="2" charset="0"/>
              </a:rPr>
              <a:t>Portugal ranks as the top country with the highest number of cancellations, followed by Great Britain, Spain, France, and Italy.</a:t>
            </a:r>
            <a:endParaRPr lang="en-IN"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885221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363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5560D64F-6F4F-EAF0-BAB7-5E47E078B92D}"/>
              </a:ext>
            </a:extLst>
          </p:cNvPr>
          <p:cNvCxnSpPr>
            <a:cxnSpLocks/>
          </p:cNvCxnSpPr>
          <p:nvPr/>
        </p:nvCxnSpPr>
        <p:spPr>
          <a:xfrm flipH="1">
            <a:off x="6400800" y="615466"/>
            <a:ext cx="5791200" cy="0"/>
          </a:xfrm>
          <a:prstGeom prst="line">
            <a:avLst/>
          </a:prstGeom>
          <a:ln>
            <a:solidFill>
              <a:srgbClr val="C48F22"/>
            </a:solidFill>
            <a:tailEnd type="oval"/>
          </a:ln>
        </p:spPr>
        <p:style>
          <a:lnRef idx="1">
            <a:schemeClr val="accent1"/>
          </a:lnRef>
          <a:fillRef idx="0">
            <a:schemeClr val="accent1"/>
          </a:fillRef>
          <a:effectRef idx="0">
            <a:schemeClr val="accent1"/>
          </a:effectRef>
          <a:fontRef idx="minor">
            <a:schemeClr val="tx1"/>
          </a:fontRef>
        </p:style>
      </p:cxnSp>
      <p:sp>
        <p:nvSpPr>
          <p:cNvPr id="6" name="Octagon 5">
            <a:extLst>
              <a:ext uri="{FF2B5EF4-FFF2-40B4-BE49-F238E27FC236}">
                <a16:creationId xmlns:a16="http://schemas.microsoft.com/office/drawing/2014/main" id="{76C75396-874D-0A1F-9DD8-2AFCFB635FF8}"/>
              </a:ext>
            </a:extLst>
          </p:cNvPr>
          <p:cNvSpPr/>
          <p:nvPr/>
        </p:nvSpPr>
        <p:spPr>
          <a:xfrm>
            <a:off x="11807687" y="151227"/>
            <a:ext cx="268357" cy="268357"/>
          </a:xfrm>
          <a:prstGeom prst="octagon">
            <a:avLst/>
          </a:prstGeom>
          <a:solidFill>
            <a:srgbClr val="C48F22"/>
          </a:solidFill>
          <a:ln>
            <a:noFill/>
          </a:ln>
          <a:effectLst>
            <a:outerShdw blurRad="1270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lide Number Placeholder 3">
            <a:extLst>
              <a:ext uri="{FF2B5EF4-FFF2-40B4-BE49-F238E27FC236}">
                <a16:creationId xmlns:a16="http://schemas.microsoft.com/office/drawing/2014/main" id="{D355DCE6-5919-5FC0-A6CE-6D5C4B577207}"/>
              </a:ext>
            </a:extLst>
          </p:cNvPr>
          <p:cNvSpPr>
            <a:spLocks noGrp="1"/>
          </p:cNvSpPr>
          <p:nvPr>
            <p:ph type="sldNum" sz="quarter" idx="12"/>
          </p:nvPr>
        </p:nvSpPr>
        <p:spPr>
          <a:xfrm>
            <a:off x="11807687" y="151227"/>
            <a:ext cx="268357" cy="268357"/>
          </a:xfrm>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fld id="{278B827A-04A0-4CE7-9CB1-098404624EF8}" type="slidenum">
              <a:rPr kumimoji="0" lang="en-US" sz="1000" b="1" i="0" u="none" strike="noStrike" kern="1200" cap="none" spc="0" normalizeH="0" baseline="0" noProof="0" smtClean="0">
                <a:ln>
                  <a:noFill/>
                </a:ln>
                <a:solidFill>
                  <a:prstClr val="white"/>
                </a:solidFill>
                <a:effectLst/>
                <a:uLnTx/>
                <a:uFillTx/>
                <a:latin typeface="Book Antiqua" panose="02040602050305030304" pitchFamily="18"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1000" b="1" i="0" u="none" strike="noStrike" kern="1200" cap="none" spc="0" normalizeH="0" baseline="0" noProof="0">
              <a:ln>
                <a:noFill/>
              </a:ln>
              <a:solidFill>
                <a:prstClr val="white"/>
              </a:solidFill>
              <a:effectLst/>
              <a:uLnTx/>
              <a:uFillTx/>
              <a:latin typeface="Book Antiqua" panose="02040602050305030304" pitchFamily="18" charset="0"/>
              <a:ea typeface="+mn-ea"/>
              <a:cs typeface="+mn-cs"/>
            </a:endParaRPr>
          </a:p>
        </p:txBody>
      </p:sp>
      <p:cxnSp>
        <p:nvCxnSpPr>
          <p:cNvPr id="9" name="Straight Connector 8">
            <a:extLst>
              <a:ext uri="{FF2B5EF4-FFF2-40B4-BE49-F238E27FC236}">
                <a16:creationId xmlns:a16="http://schemas.microsoft.com/office/drawing/2014/main" id="{B0C6CE04-24CA-7131-63C7-C9054D61804A}"/>
              </a:ext>
            </a:extLst>
          </p:cNvPr>
          <p:cNvCxnSpPr/>
          <p:nvPr/>
        </p:nvCxnSpPr>
        <p:spPr>
          <a:xfrm flipH="1">
            <a:off x="10783957" y="6557203"/>
            <a:ext cx="1408043" cy="0"/>
          </a:xfrm>
          <a:prstGeom prst="line">
            <a:avLst/>
          </a:prstGeom>
          <a:ln>
            <a:solidFill>
              <a:srgbClr val="C48F2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B87A12-52EF-0C78-7A94-67C457F5867C}"/>
              </a:ext>
            </a:extLst>
          </p:cNvPr>
          <p:cNvSpPr txBox="1"/>
          <p:nvPr/>
        </p:nvSpPr>
        <p:spPr>
          <a:xfrm>
            <a:off x="9849263" y="6490334"/>
            <a:ext cx="871330" cy="138499"/>
          </a:xfrm>
          <a:prstGeom prst="rect">
            <a:avLst/>
          </a:prstGeom>
          <a:noFill/>
          <a:effectLst/>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D8CFCE"/>
                </a:solidFill>
                <a:effectLst/>
                <a:uLnTx/>
                <a:uFillTx/>
                <a:latin typeface="Book Antiqua" panose="02040602050305030304" pitchFamily="18" charset="0"/>
                <a:ea typeface="+mn-ea"/>
                <a:cs typeface="+mn-cs"/>
              </a:rPr>
              <a:t>Hotel Booking</a:t>
            </a:r>
          </a:p>
        </p:txBody>
      </p:sp>
      <p:sp>
        <p:nvSpPr>
          <p:cNvPr id="16" name="TextBox 15">
            <a:extLst>
              <a:ext uri="{FF2B5EF4-FFF2-40B4-BE49-F238E27FC236}">
                <a16:creationId xmlns:a16="http://schemas.microsoft.com/office/drawing/2014/main" id="{BE821FC5-5267-89A6-10A8-95D98EA7F6D0}"/>
              </a:ext>
            </a:extLst>
          </p:cNvPr>
          <p:cNvSpPr txBox="1"/>
          <p:nvPr/>
        </p:nvSpPr>
        <p:spPr>
          <a:xfrm>
            <a:off x="686377" y="161885"/>
            <a:ext cx="5821801" cy="738664"/>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dirty="0">
                <a:solidFill>
                  <a:srgbClr val="C48F22"/>
                </a:solidFill>
                <a:latin typeface="Book Antiqua" panose="02040602050305030304" pitchFamily="18" charset="0"/>
              </a:rPr>
              <a:t>Analysis</a:t>
            </a:r>
            <a:r>
              <a:rPr kumimoji="0" lang="en-US" sz="4800" b="0" i="0" u="none" strike="noStrike" kern="1200" cap="none" spc="0" normalizeH="0" baseline="0" noProof="0" dirty="0">
                <a:ln>
                  <a:noFill/>
                </a:ln>
                <a:solidFill>
                  <a:srgbClr val="C48F22"/>
                </a:solidFill>
                <a:effectLst/>
                <a:uLnTx/>
                <a:uFillTx/>
                <a:latin typeface="Book Antiqua" panose="02040602050305030304" pitchFamily="18" charset="0"/>
                <a:ea typeface="+mn-ea"/>
                <a:cs typeface="+mn-cs"/>
              </a:rPr>
              <a:t> &amp; Findings</a:t>
            </a:r>
          </a:p>
        </p:txBody>
      </p:sp>
      <p:pic>
        <p:nvPicPr>
          <p:cNvPr id="3" name="Picture 2">
            <a:extLst>
              <a:ext uri="{FF2B5EF4-FFF2-40B4-BE49-F238E27FC236}">
                <a16:creationId xmlns:a16="http://schemas.microsoft.com/office/drawing/2014/main" id="{BC1EBF56-4F0C-1911-BBE5-F910C50157CF}"/>
              </a:ext>
            </a:extLst>
          </p:cNvPr>
          <p:cNvPicPr>
            <a:picLocks noChangeAspect="1"/>
          </p:cNvPicPr>
          <p:nvPr/>
        </p:nvPicPr>
        <p:blipFill>
          <a:blip r:embed="rId3"/>
          <a:stretch>
            <a:fillRect/>
          </a:stretch>
        </p:blipFill>
        <p:spPr>
          <a:xfrm>
            <a:off x="257575" y="964342"/>
            <a:ext cx="11550112" cy="4418580"/>
          </a:xfrm>
          <a:prstGeom prst="rect">
            <a:avLst/>
          </a:prstGeom>
        </p:spPr>
      </p:pic>
      <p:sp>
        <p:nvSpPr>
          <p:cNvPr id="4" name="TextBox 3">
            <a:extLst>
              <a:ext uri="{FF2B5EF4-FFF2-40B4-BE49-F238E27FC236}">
                <a16:creationId xmlns:a16="http://schemas.microsoft.com/office/drawing/2014/main" id="{83827D7F-E9F5-F0AD-A087-0535BACD4BA6}"/>
              </a:ext>
            </a:extLst>
          </p:cNvPr>
          <p:cNvSpPr txBox="1"/>
          <p:nvPr/>
        </p:nvSpPr>
        <p:spPr>
          <a:xfrm>
            <a:off x="210782" y="5421102"/>
            <a:ext cx="11731083" cy="1169551"/>
          </a:xfrm>
          <a:prstGeom prst="rect">
            <a:avLst/>
          </a:prstGeom>
          <a:noFill/>
        </p:spPr>
        <p:txBody>
          <a:bodyPr wrap="square" rtlCol="0">
            <a:spAutoFit/>
          </a:bodyPr>
          <a:lstStyle/>
          <a:p>
            <a:r>
              <a:rPr lang="en-US" sz="1400" dirty="0">
                <a:solidFill>
                  <a:schemeClr val="bg1"/>
                </a:solidFill>
                <a:latin typeface="Poppins" panose="00000500000000000000" pitchFamily="2" charset="0"/>
                <a:cs typeface="Poppins" panose="00000500000000000000" pitchFamily="2" charset="0"/>
              </a:rPr>
              <a:t>The shared image presents two pie charts comparing the top five market segments in reservation and cancellation contributions. Key findings indicate that Online Travel Agencies (TA) hold a dominant position in both reservations (53.94%) and cancellations (54.03%). Groups also play a significant role in cancellations (24.86%). Offline TA/TO holds notable shares in both categories, while Direct and Corporate segments have minimal impact. Overall, the data underscores the importance of comprehending and managing Online TA behavior to optimize reservations and mitigate cancellations.</a:t>
            </a:r>
            <a:endParaRPr lang="en-IN" sz="1400"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756887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363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5560D64F-6F4F-EAF0-BAB7-5E47E078B92D}"/>
              </a:ext>
            </a:extLst>
          </p:cNvPr>
          <p:cNvCxnSpPr>
            <a:cxnSpLocks/>
          </p:cNvCxnSpPr>
          <p:nvPr/>
        </p:nvCxnSpPr>
        <p:spPr>
          <a:xfrm flipH="1">
            <a:off x="6400800" y="615466"/>
            <a:ext cx="5791200" cy="0"/>
          </a:xfrm>
          <a:prstGeom prst="line">
            <a:avLst/>
          </a:prstGeom>
          <a:ln>
            <a:solidFill>
              <a:srgbClr val="C48F22"/>
            </a:solidFill>
            <a:tailEnd type="oval"/>
          </a:ln>
        </p:spPr>
        <p:style>
          <a:lnRef idx="1">
            <a:schemeClr val="accent1"/>
          </a:lnRef>
          <a:fillRef idx="0">
            <a:schemeClr val="accent1"/>
          </a:fillRef>
          <a:effectRef idx="0">
            <a:schemeClr val="accent1"/>
          </a:effectRef>
          <a:fontRef idx="minor">
            <a:schemeClr val="tx1"/>
          </a:fontRef>
        </p:style>
      </p:cxnSp>
      <p:sp>
        <p:nvSpPr>
          <p:cNvPr id="6" name="Octagon 5">
            <a:extLst>
              <a:ext uri="{FF2B5EF4-FFF2-40B4-BE49-F238E27FC236}">
                <a16:creationId xmlns:a16="http://schemas.microsoft.com/office/drawing/2014/main" id="{76C75396-874D-0A1F-9DD8-2AFCFB635FF8}"/>
              </a:ext>
            </a:extLst>
          </p:cNvPr>
          <p:cNvSpPr/>
          <p:nvPr/>
        </p:nvSpPr>
        <p:spPr>
          <a:xfrm>
            <a:off x="11807687" y="151227"/>
            <a:ext cx="268357" cy="268357"/>
          </a:xfrm>
          <a:prstGeom prst="octagon">
            <a:avLst/>
          </a:prstGeom>
          <a:solidFill>
            <a:srgbClr val="C48F22"/>
          </a:solidFill>
          <a:ln>
            <a:noFill/>
          </a:ln>
          <a:effectLst>
            <a:outerShdw blurRad="1270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lide Number Placeholder 3">
            <a:extLst>
              <a:ext uri="{FF2B5EF4-FFF2-40B4-BE49-F238E27FC236}">
                <a16:creationId xmlns:a16="http://schemas.microsoft.com/office/drawing/2014/main" id="{D355DCE6-5919-5FC0-A6CE-6D5C4B577207}"/>
              </a:ext>
            </a:extLst>
          </p:cNvPr>
          <p:cNvSpPr>
            <a:spLocks noGrp="1"/>
          </p:cNvSpPr>
          <p:nvPr>
            <p:ph type="sldNum" sz="quarter" idx="12"/>
          </p:nvPr>
        </p:nvSpPr>
        <p:spPr>
          <a:xfrm>
            <a:off x="11807687" y="151227"/>
            <a:ext cx="268357" cy="268357"/>
          </a:xfrm>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fld id="{278B827A-04A0-4CE7-9CB1-098404624EF8}" type="slidenum">
              <a:rPr kumimoji="0" lang="en-US" sz="1000" b="1" i="0" u="none" strike="noStrike" kern="1200" cap="none" spc="0" normalizeH="0" baseline="0" noProof="0" smtClean="0">
                <a:ln>
                  <a:noFill/>
                </a:ln>
                <a:solidFill>
                  <a:prstClr val="white"/>
                </a:solidFill>
                <a:effectLst/>
                <a:uLnTx/>
                <a:uFillTx/>
                <a:latin typeface="Book Antiqua" panose="02040602050305030304" pitchFamily="18"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1000" b="1" i="0" u="none" strike="noStrike" kern="1200" cap="none" spc="0" normalizeH="0" baseline="0" noProof="0">
              <a:ln>
                <a:noFill/>
              </a:ln>
              <a:solidFill>
                <a:prstClr val="white"/>
              </a:solidFill>
              <a:effectLst/>
              <a:uLnTx/>
              <a:uFillTx/>
              <a:latin typeface="Book Antiqua" panose="02040602050305030304" pitchFamily="18" charset="0"/>
              <a:ea typeface="+mn-ea"/>
              <a:cs typeface="+mn-cs"/>
            </a:endParaRPr>
          </a:p>
        </p:txBody>
      </p:sp>
      <p:cxnSp>
        <p:nvCxnSpPr>
          <p:cNvPr id="9" name="Straight Connector 8">
            <a:extLst>
              <a:ext uri="{FF2B5EF4-FFF2-40B4-BE49-F238E27FC236}">
                <a16:creationId xmlns:a16="http://schemas.microsoft.com/office/drawing/2014/main" id="{B0C6CE04-24CA-7131-63C7-C9054D61804A}"/>
              </a:ext>
            </a:extLst>
          </p:cNvPr>
          <p:cNvCxnSpPr/>
          <p:nvPr/>
        </p:nvCxnSpPr>
        <p:spPr>
          <a:xfrm flipH="1">
            <a:off x="10783957" y="6557203"/>
            <a:ext cx="1408043" cy="0"/>
          </a:xfrm>
          <a:prstGeom prst="line">
            <a:avLst/>
          </a:prstGeom>
          <a:ln>
            <a:solidFill>
              <a:srgbClr val="C48F2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B87A12-52EF-0C78-7A94-67C457F5867C}"/>
              </a:ext>
            </a:extLst>
          </p:cNvPr>
          <p:cNvSpPr txBox="1"/>
          <p:nvPr/>
        </p:nvSpPr>
        <p:spPr>
          <a:xfrm>
            <a:off x="9849263" y="6490334"/>
            <a:ext cx="871330" cy="138499"/>
          </a:xfrm>
          <a:prstGeom prst="rect">
            <a:avLst/>
          </a:prstGeom>
          <a:noFill/>
          <a:effectLst/>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D8CFCE"/>
                </a:solidFill>
                <a:effectLst/>
                <a:uLnTx/>
                <a:uFillTx/>
                <a:latin typeface="Book Antiqua" panose="02040602050305030304" pitchFamily="18" charset="0"/>
                <a:ea typeface="+mn-ea"/>
                <a:cs typeface="+mn-cs"/>
              </a:rPr>
              <a:t>Hotel Booking</a:t>
            </a:r>
          </a:p>
        </p:txBody>
      </p:sp>
      <p:sp>
        <p:nvSpPr>
          <p:cNvPr id="16" name="TextBox 15">
            <a:extLst>
              <a:ext uri="{FF2B5EF4-FFF2-40B4-BE49-F238E27FC236}">
                <a16:creationId xmlns:a16="http://schemas.microsoft.com/office/drawing/2014/main" id="{BE821FC5-5267-89A6-10A8-95D98EA7F6D0}"/>
              </a:ext>
            </a:extLst>
          </p:cNvPr>
          <p:cNvSpPr txBox="1"/>
          <p:nvPr/>
        </p:nvSpPr>
        <p:spPr>
          <a:xfrm>
            <a:off x="686377" y="161885"/>
            <a:ext cx="5821801" cy="738664"/>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dirty="0">
                <a:solidFill>
                  <a:srgbClr val="C48F22"/>
                </a:solidFill>
                <a:latin typeface="Book Antiqua" panose="02040602050305030304" pitchFamily="18" charset="0"/>
              </a:rPr>
              <a:t>Analysis</a:t>
            </a:r>
            <a:r>
              <a:rPr kumimoji="0" lang="en-US" sz="4800" b="0" i="0" u="none" strike="noStrike" kern="1200" cap="none" spc="0" normalizeH="0" baseline="0" noProof="0" dirty="0">
                <a:ln>
                  <a:noFill/>
                </a:ln>
                <a:solidFill>
                  <a:srgbClr val="C48F22"/>
                </a:solidFill>
                <a:effectLst/>
                <a:uLnTx/>
                <a:uFillTx/>
                <a:latin typeface="Book Antiqua" panose="02040602050305030304" pitchFamily="18" charset="0"/>
                <a:ea typeface="+mn-ea"/>
                <a:cs typeface="+mn-cs"/>
              </a:rPr>
              <a:t> &amp; Findings</a:t>
            </a:r>
          </a:p>
        </p:txBody>
      </p:sp>
      <p:sp>
        <p:nvSpPr>
          <p:cNvPr id="4" name="TextBox 3">
            <a:extLst>
              <a:ext uri="{FF2B5EF4-FFF2-40B4-BE49-F238E27FC236}">
                <a16:creationId xmlns:a16="http://schemas.microsoft.com/office/drawing/2014/main" id="{83827D7F-E9F5-F0AD-A087-0535BACD4BA6}"/>
              </a:ext>
            </a:extLst>
          </p:cNvPr>
          <p:cNvSpPr txBox="1"/>
          <p:nvPr/>
        </p:nvSpPr>
        <p:spPr>
          <a:xfrm>
            <a:off x="403361" y="4996460"/>
            <a:ext cx="11484664" cy="1415772"/>
          </a:xfrm>
          <a:prstGeom prst="rect">
            <a:avLst/>
          </a:prstGeom>
          <a:noFill/>
        </p:spPr>
        <p:txBody>
          <a:bodyPr wrap="square" rtlCol="0">
            <a:spAutoFit/>
          </a:bodyPr>
          <a:lstStyle/>
          <a:p>
            <a:r>
              <a:rPr lang="en-US" sz="18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rPr>
              <a:t>As depicted in the graph above, cancellations of reservations tend to occur when the average daily rate is higher compared to instances where reservations are not cancelled. This observation solidifies the preceding analysis, indicating a direct correlation between higher prices and increased cancellation rates.</a:t>
            </a:r>
            <a:endParaRPr lang="en-IN" sz="18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endParaRPr>
          </a:p>
          <a:p>
            <a:endParaRPr lang="en-IN" sz="1400" dirty="0">
              <a:solidFill>
                <a:schemeClr val="bg1"/>
              </a:solidFill>
              <a:latin typeface="Poppins" panose="00000500000000000000" pitchFamily="2" charset="0"/>
              <a:cs typeface="Poppins" panose="00000500000000000000" pitchFamily="2" charset="0"/>
            </a:endParaRPr>
          </a:p>
        </p:txBody>
      </p:sp>
      <p:pic>
        <p:nvPicPr>
          <p:cNvPr id="2" name="Picture 1">
            <a:extLst>
              <a:ext uri="{FF2B5EF4-FFF2-40B4-BE49-F238E27FC236}">
                <a16:creationId xmlns:a16="http://schemas.microsoft.com/office/drawing/2014/main" id="{005C3AA6-9AB3-9F00-A4A4-02A977428C54}"/>
              </a:ext>
            </a:extLst>
          </p:cNvPr>
          <p:cNvPicPr>
            <a:picLocks noChangeAspect="1"/>
          </p:cNvPicPr>
          <p:nvPr/>
        </p:nvPicPr>
        <p:blipFill>
          <a:blip r:embed="rId3"/>
          <a:stretch>
            <a:fillRect/>
          </a:stretch>
        </p:blipFill>
        <p:spPr>
          <a:xfrm>
            <a:off x="349523" y="1096430"/>
            <a:ext cx="11592341" cy="3754345"/>
          </a:xfrm>
          <a:prstGeom prst="rect">
            <a:avLst/>
          </a:prstGeom>
        </p:spPr>
      </p:pic>
    </p:spTree>
    <p:extLst>
      <p:ext uri="{BB962C8B-B14F-4D97-AF65-F5344CB8AC3E}">
        <p14:creationId xmlns:p14="http://schemas.microsoft.com/office/powerpoint/2010/main" val="2308465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D2CDF8-BA45-DA4E-04AC-6D2334FF29AC}"/>
              </a:ext>
            </a:extLst>
          </p:cNvPr>
          <p:cNvSpPr/>
          <p:nvPr/>
        </p:nvSpPr>
        <p:spPr>
          <a:xfrm>
            <a:off x="-11968" y="1026"/>
            <a:ext cx="8034392" cy="3428999"/>
          </a:xfrm>
          <a:prstGeom prst="rect">
            <a:avLst/>
          </a:prstGeom>
          <a:solidFill>
            <a:srgbClr val="013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taff at a restaurant">
            <a:extLst>
              <a:ext uri="{FF2B5EF4-FFF2-40B4-BE49-F238E27FC236}">
                <a16:creationId xmlns:a16="http://schemas.microsoft.com/office/drawing/2014/main" id="{0C16C2CD-1FC6-2923-1182-83999ED97249}"/>
              </a:ext>
            </a:extLst>
          </p:cNvPr>
          <p:cNvPicPr>
            <a:picLocks noChangeAspect="1"/>
          </p:cNvPicPr>
          <p:nvPr/>
        </p:nvPicPr>
        <p:blipFill rotWithShape="1">
          <a:blip r:embed="rId3">
            <a:extLst>
              <a:ext uri="{28A0092B-C50C-407E-A947-70E740481C1C}">
                <a14:useLocalDpi xmlns:a14="http://schemas.microsoft.com/office/drawing/2010/main" val="0"/>
              </a:ext>
            </a:extLst>
          </a:blip>
          <a:srcRect t="476" r="22117" b="3174"/>
          <a:stretch/>
        </p:blipFill>
        <p:spPr>
          <a:xfrm>
            <a:off x="8034392" y="-1"/>
            <a:ext cx="4157608" cy="3429000"/>
          </a:xfrm>
          <a:prstGeom prst="rect">
            <a:avLst/>
          </a:prstGeom>
        </p:spPr>
      </p:pic>
      <p:sp>
        <p:nvSpPr>
          <p:cNvPr id="13" name="Rectangle 12">
            <a:extLst>
              <a:ext uri="{FF2B5EF4-FFF2-40B4-BE49-F238E27FC236}">
                <a16:creationId xmlns:a16="http://schemas.microsoft.com/office/drawing/2014/main" id="{1A37AB88-387F-5D29-1943-30A2C4BD3C9E}"/>
              </a:ext>
            </a:extLst>
          </p:cNvPr>
          <p:cNvSpPr/>
          <p:nvPr/>
        </p:nvSpPr>
        <p:spPr>
          <a:xfrm>
            <a:off x="11970" y="3405659"/>
            <a:ext cx="12191999" cy="3428999"/>
          </a:xfrm>
          <a:prstGeom prst="rect">
            <a:avLst/>
          </a:prstGeom>
          <a:solidFill>
            <a:srgbClr val="013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ctagon 5">
            <a:extLst>
              <a:ext uri="{FF2B5EF4-FFF2-40B4-BE49-F238E27FC236}">
                <a16:creationId xmlns:a16="http://schemas.microsoft.com/office/drawing/2014/main" id="{76C75396-874D-0A1F-9DD8-2AFCFB635FF8}"/>
              </a:ext>
            </a:extLst>
          </p:cNvPr>
          <p:cNvSpPr/>
          <p:nvPr/>
        </p:nvSpPr>
        <p:spPr>
          <a:xfrm>
            <a:off x="11807687" y="151227"/>
            <a:ext cx="268357" cy="268357"/>
          </a:xfrm>
          <a:prstGeom prst="octagon">
            <a:avLst/>
          </a:prstGeom>
          <a:solidFill>
            <a:srgbClr val="C48F22"/>
          </a:solidFill>
          <a:ln>
            <a:noFill/>
          </a:ln>
          <a:effectLst>
            <a:outerShdw blurRad="1270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3">
            <a:extLst>
              <a:ext uri="{FF2B5EF4-FFF2-40B4-BE49-F238E27FC236}">
                <a16:creationId xmlns:a16="http://schemas.microsoft.com/office/drawing/2014/main" id="{D355DCE6-5919-5FC0-A6CE-6D5C4B577207}"/>
              </a:ext>
            </a:extLst>
          </p:cNvPr>
          <p:cNvSpPr>
            <a:spLocks noGrp="1"/>
          </p:cNvSpPr>
          <p:nvPr>
            <p:ph type="sldNum" sz="quarter" idx="12"/>
          </p:nvPr>
        </p:nvSpPr>
        <p:spPr>
          <a:xfrm>
            <a:off x="11807687" y="151227"/>
            <a:ext cx="268357" cy="268357"/>
          </a:xfrm>
        </p:spPr>
        <p:txBody>
          <a:bodyPr lIns="0" tIns="0" rIns="0" bIns="0"/>
          <a:lstStyle/>
          <a:p>
            <a:pPr algn="ctr"/>
            <a:fld id="{278B827A-04A0-4CE7-9CB1-098404624EF8}" type="slidenum">
              <a:rPr lang="en-US" sz="1000" b="1" smtClean="0">
                <a:solidFill>
                  <a:schemeClr val="bg1"/>
                </a:solidFill>
                <a:latin typeface="Book Antiqua" panose="02040602050305030304" pitchFamily="18" charset="0"/>
              </a:rPr>
              <a:pPr algn="ctr"/>
              <a:t>13</a:t>
            </a:fld>
            <a:endParaRPr lang="en-US" sz="1000" b="1">
              <a:solidFill>
                <a:schemeClr val="bg1"/>
              </a:solidFill>
              <a:latin typeface="Book Antiqua" panose="02040602050305030304" pitchFamily="18" charset="0"/>
            </a:endParaRPr>
          </a:p>
        </p:txBody>
      </p:sp>
      <p:cxnSp>
        <p:nvCxnSpPr>
          <p:cNvPr id="9" name="Straight Connector 8">
            <a:extLst>
              <a:ext uri="{FF2B5EF4-FFF2-40B4-BE49-F238E27FC236}">
                <a16:creationId xmlns:a16="http://schemas.microsoft.com/office/drawing/2014/main" id="{B0C6CE04-24CA-7131-63C7-C9054D61804A}"/>
              </a:ext>
            </a:extLst>
          </p:cNvPr>
          <p:cNvCxnSpPr/>
          <p:nvPr/>
        </p:nvCxnSpPr>
        <p:spPr>
          <a:xfrm flipH="1">
            <a:off x="10783957" y="6557203"/>
            <a:ext cx="1408043" cy="0"/>
          </a:xfrm>
          <a:prstGeom prst="line">
            <a:avLst/>
          </a:prstGeom>
          <a:ln>
            <a:solidFill>
              <a:srgbClr val="C48F2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B87A12-52EF-0C78-7A94-67C457F5867C}"/>
              </a:ext>
            </a:extLst>
          </p:cNvPr>
          <p:cNvSpPr txBox="1"/>
          <p:nvPr/>
        </p:nvSpPr>
        <p:spPr>
          <a:xfrm>
            <a:off x="9849263" y="6490334"/>
            <a:ext cx="871330" cy="138499"/>
          </a:xfrm>
          <a:prstGeom prst="rect">
            <a:avLst/>
          </a:prstGeom>
          <a:noFill/>
          <a:effectLst/>
        </p:spPr>
        <p:txBody>
          <a:bodyPr wrap="square" lIns="0" tIns="0" rIns="0" bIns="0" rtlCol="0">
            <a:spAutoFit/>
          </a:bodyPr>
          <a:lstStyle/>
          <a:p>
            <a:pPr algn="r"/>
            <a:r>
              <a:rPr lang="en-US" sz="900" dirty="0">
                <a:solidFill>
                  <a:srgbClr val="D8CFCE"/>
                </a:solidFill>
                <a:latin typeface="Book Antiqua" panose="02040602050305030304" pitchFamily="18" charset="0"/>
              </a:rPr>
              <a:t>Hotel Booking</a:t>
            </a:r>
          </a:p>
        </p:txBody>
      </p:sp>
      <p:sp>
        <p:nvSpPr>
          <p:cNvPr id="16" name="TextBox 15">
            <a:extLst>
              <a:ext uri="{FF2B5EF4-FFF2-40B4-BE49-F238E27FC236}">
                <a16:creationId xmlns:a16="http://schemas.microsoft.com/office/drawing/2014/main" id="{BE821FC5-5267-89A6-10A8-95D98EA7F6D0}"/>
              </a:ext>
            </a:extLst>
          </p:cNvPr>
          <p:cNvSpPr txBox="1"/>
          <p:nvPr/>
        </p:nvSpPr>
        <p:spPr>
          <a:xfrm>
            <a:off x="227468" y="135186"/>
            <a:ext cx="3641671" cy="738664"/>
          </a:xfrm>
          <a:prstGeom prst="rect">
            <a:avLst/>
          </a:prstGeom>
          <a:noFill/>
          <a:effectLst/>
        </p:spPr>
        <p:txBody>
          <a:bodyPr wrap="square" lIns="0" tIns="0" rIns="0" bIns="0" rtlCol="0">
            <a:spAutoFit/>
          </a:bodyPr>
          <a:lstStyle/>
          <a:p>
            <a:r>
              <a:rPr lang="en-US" sz="4800" dirty="0">
                <a:solidFill>
                  <a:srgbClr val="C48F22"/>
                </a:solidFill>
                <a:latin typeface="Book Antiqua" panose="02040602050305030304" pitchFamily="18" charset="0"/>
              </a:rPr>
              <a:t>Suggestions</a:t>
            </a:r>
          </a:p>
        </p:txBody>
      </p:sp>
      <p:cxnSp>
        <p:nvCxnSpPr>
          <p:cNvPr id="3" name="Straight Connector 2">
            <a:extLst>
              <a:ext uri="{FF2B5EF4-FFF2-40B4-BE49-F238E27FC236}">
                <a16:creationId xmlns:a16="http://schemas.microsoft.com/office/drawing/2014/main" id="{193BA0A4-D528-1CAA-2864-7C2FF4E8AC32}"/>
              </a:ext>
            </a:extLst>
          </p:cNvPr>
          <p:cNvCxnSpPr>
            <a:cxnSpLocks/>
          </p:cNvCxnSpPr>
          <p:nvPr/>
        </p:nvCxnSpPr>
        <p:spPr>
          <a:xfrm flipH="1">
            <a:off x="3703264" y="520559"/>
            <a:ext cx="4288324" cy="0"/>
          </a:xfrm>
          <a:prstGeom prst="line">
            <a:avLst/>
          </a:prstGeom>
          <a:ln>
            <a:solidFill>
              <a:srgbClr val="C48F22"/>
            </a:solidFill>
            <a:tailEnd type="ova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C6E610-8CCC-3DE8-E365-0892569CCBB2}"/>
              </a:ext>
            </a:extLst>
          </p:cNvPr>
          <p:cNvSpPr txBox="1"/>
          <p:nvPr/>
        </p:nvSpPr>
        <p:spPr>
          <a:xfrm>
            <a:off x="223738" y="1066763"/>
            <a:ext cx="7556083" cy="5016758"/>
          </a:xfrm>
          <a:prstGeom prst="rect">
            <a:avLst/>
          </a:prstGeom>
          <a:noFill/>
        </p:spPr>
        <p:txBody>
          <a:bodyPr wrap="square" rtlCol="0">
            <a:spAutoFit/>
          </a:bodyPr>
          <a:lstStyle/>
          <a:p>
            <a:r>
              <a:rPr lang="en-US" sz="1600" dirty="0">
                <a:solidFill>
                  <a:schemeClr val="bg1"/>
                </a:solidFill>
                <a:latin typeface="Poppins" panose="00000500000000000000" pitchFamily="2" charset="0"/>
                <a:cs typeface="Poppins" panose="00000500000000000000" pitchFamily="2" charset="0"/>
              </a:rPr>
              <a:t>1. As prices increase, so do cancellation rates. To mitigate reservation cancellations, hotels could refine their pricing strategies by reducing rates for select locations and offering discounts to customers.</a:t>
            </a:r>
          </a:p>
          <a:p>
            <a:endParaRPr lang="en-US" sz="1600" dirty="0">
              <a:solidFill>
                <a:schemeClr val="bg1"/>
              </a:solidFill>
              <a:latin typeface="Poppins" panose="00000500000000000000" pitchFamily="2" charset="0"/>
              <a:cs typeface="Poppins" panose="00000500000000000000" pitchFamily="2" charset="0"/>
            </a:endParaRPr>
          </a:p>
          <a:p>
            <a:r>
              <a:rPr lang="en-US" sz="1600" dirty="0">
                <a:solidFill>
                  <a:schemeClr val="bg1"/>
                </a:solidFill>
                <a:latin typeface="Poppins" panose="00000500000000000000" pitchFamily="2" charset="0"/>
                <a:cs typeface="Poppins" panose="00000500000000000000" pitchFamily="2" charset="0"/>
              </a:rPr>
              <a:t>2. While raising prices during weekends and holidays may yield benefits, it's advisable to maintain pricing at reasonable levels.</a:t>
            </a:r>
          </a:p>
          <a:p>
            <a:endParaRPr lang="en-US" sz="1600" dirty="0">
              <a:solidFill>
                <a:schemeClr val="bg1"/>
              </a:solidFill>
              <a:latin typeface="Poppins" panose="00000500000000000000" pitchFamily="2" charset="0"/>
              <a:cs typeface="Poppins" panose="00000500000000000000" pitchFamily="2" charset="0"/>
            </a:endParaRPr>
          </a:p>
          <a:p>
            <a:r>
              <a:rPr lang="en-US" sz="1600" dirty="0">
                <a:solidFill>
                  <a:schemeClr val="bg1"/>
                </a:solidFill>
                <a:latin typeface="Poppins" panose="00000500000000000000" pitchFamily="2" charset="0"/>
                <a:cs typeface="Poppins" panose="00000500000000000000" pitchFamily="2" charset="0"/>
              </a:rPr>
              <a:t>3. In January, hotels can initiate marketing campaigns within a reasonable budget to attract more customers, subsequently decreasing cancellation rates and increasing revenue.</a:t>
            </a:r>
          </a:p>
          <a:p>
            <a:endParaRPr lang="en-US" sz="1600" dirty="0">
              <a:solidFill>
                <a:schemeClr val="bg1"/>
              </a:solidFill>
              <a:latin typeface="Poppins" panose="00000500000000000000" pitchFamily="2" charset="0"/>
              <a:cs typeface="Poppins" panose="00000500000000000000" pitchFamily="2" charset="0"/>
            </a:endParaRPr>
          </a:p>
          <a:p>
            <a:r>
              <a:rPr lang="en-US" sz="1600" dirty="0">
                <a:solidFill>
                  <a:schemeClr val="bg1"/>
                </a:solidFill>
                <a:latin typeface="Poppins" panose="00000500000000000000" pitchFamily="2" charset="0"/>
                <a:cs typeface="Poppins" panose="00000500000000000000" pitchFamily="2" charset="0"/>
              </a:rPr>
              <a:t>4. Enhancing service quality, particularly in Portugal, is another avenue for reducing cancellation rates.</a:t>
            </a:r>
          </a:p>
          <a:p>
            <a:endParaRPr lang="en-US" sz="1600" dirty="0">
              <a:solidFill>
                <a:schemeClr val="bg1"/>
              </a:solidFill>
              <a:latin typeface="Poppins" panose="00000500000000000000" pitchFamily="2" charset="0"/>
              <a:cs typeface="Poppins" panose="00000500000000000000" pitchFamily="2" charset="0"/>
            </a:endParaRPr>
          </a:p>
          <a:p>
            <a:r>
              <a:rPr lang="en-US" sz="1600" dirty="0">
                <a:solidFill>
                  <a:schemeClr val="bg1"/>
                </a:solidFill>
                <a:latin typeface="Poppins" panose="00000500000000000000" pitchFamily="2" charset="0"/>
                <a:cs typeface="Poppins" panose="00000500000000000000" pitchFamily="2" charset="0"/>
              </a:rPr>
              <a:t>5. Take advantage of Online Travel Agents’ strong influence, as they make up a big chunk of both reservations and cancellations. By understanding how they operate, hotels can make more bookings and reduce cancellations. Special offers can be offered to groups which will reduce their cancellation. Additionally, it's important to consider Offline Travel Agents for a complete strategy.</a:t>
            </a:r>
            <a:endParaRPr lang="en-IN" sz="1600" dirty="0">
              <a:solidFill>
                <a:schemeClr val="bg1"/>
              </a:solidFill>
              <a:latin typeface="Poppins" panose="00000500000000000000" pitchFamily="2" charset="0"/>
              <a:cs typeface="Poppins" panose="00000500000000000000" pitchFamily="2" charset="0"/>
            </a:endParaRPr>
          </a:p>
        </p:txBody>
      </p:sp>
      <p:pic>
        <p:nvPicPr>
          <p:cNvPr id="11" name="Picture 10">
            <a:extLst>
              <a:ext uri="{FF2B5EF4-FFF2-40B4-BE49-F238E27FC236}">
                <a16:creationId xmlns:a16="http://schemas.microsoft.com/office/drawing/2014/main" id="{FBFD0FB0-9112-6AD0-4073-6E94B8303321}"/>
              </a:ext>
            </a:extLst>
          </p:cNvPr>
          <p:cNvPicPr>
            <a:picLocks noChangeAspect="1"/>
          </p:cNvPicPr>
          <p:nvPr/>
        </p:nvPicPr>
        <p:blipFill>
          <a:blip r:embed="rId4"/>
          <a:stretch>
            <a:fillRect/>
          </a:stretch>
        </p:blipFill>
        <p:spPr>
          <a:xfrm>
            <a:off x="7991588" y="3547788"/>
            <a:ext cx="4188442" cy="2535733"/>
          </a:xfrm>
          <a:prstGeom prst="rect">
            <a:avLst/>
          </a:prstGeom>
        </p:spPr>
      </p:pic>
    </p:spTree>
    <p:extLst>
      <p:ext uri="{BB962C8B-B14F-4D97-AF65-F5344CB8AC3E}">
        <p14:creationId xmlns:p14="http://schemas.microsoft.com/office/powerpoint/2010/main" val="335148279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3631"/>
        </a:soli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53F3E11C-84BF-F4CC-DBCC-D59956A6C06C}"/>
              </a:ext>
            </a:extLst>
          </p:cNvPr>
          <p:cNvCxnSpPr>
            <a:cxnSpLocks/>
          </p:cNvCxnSpPr>
          <p:nvPr/>
        </p:nvCxnSpPr>
        <p:spPr>
          <a:xfrm>
            <a:off x="5764695" y="4137274"/>
            <a:ext cx="5086419" cy="0"/>
          </a:xfrm>
          <a:prstGeom prst="line">
            <a:avLst/>
          </a:prstGeom>
          <a:ln>
            <a:solidFill>
              <a:srgbClr val="241F21"/>
            </a:solidFill>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560D64F-6F4F-EAF0-BAB7-5E47E078B92D}"/>
              </a:ext>
            </a:extLst>
          </p:cNvPr>
          <p:cNvCxnSpPr>
            <a:cxnSpLocks/>
          </p:cNvCxnSpPr>
          <p:nvPr/>
        </p:nvCxnSpPr>
        <p:spPr>
          <a:xfrm flipH="1">
            <a:off x="515938" y="999779"/>
            <a:ext cx="5086419" cy="0"/>
          </a:xfrm>
          <a:prstGeom prst="line">
            <a:avLst/>
          </a:prstGeom>
          <a:ln>
            <a:solidFill>
              <a:srgbClr val="C48F22"/>
            </a:solidFill>
            <a:tailEnd type="ova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ree, outdoor, water, resort&#10;&#10;Description automatically generated">
            <a:extLst>
              <a:ext uri="{FF2B5EF4-FFF2-40B4-BE49-F238E27FC236}">
                <a16:creationId xmlns:a16="http://schemas.microsoft.com/office/drawing/2014/main" id="{E9CE614C-6C79-A5E3-F32B-27F21E15D3F2}"/>
              </a:ext>
            </a:extLst>
          </p:cNvPr>
          <p:cNvPicPr>
            <a:picLocks noChangeAspect="1"/>
          </p:cNvPicPr>
          <p:nvPr/>
        </p:nvPicPr>
        <p:blipFill>
          <a:blip r:embed="rId3">
            <a:extLst>
              <a:ext uri="{28A0092B-C50C-407E-A947-70E740481C1C}">
                <a14:useLocalDpi xmlns:a14="http://schemas.microsoft.com/office/drawing/2010/main" val="0"/>
              </a:ext>
            </a:extLst>
          </a:blip>
          <a:srcRect l="52004"/>
          <a:stretch>
            <a:fillRect/>
          </a:stretch>
        </p:blipFill>
        <p:spPr>
          <a:xfrm>
            <a:off x="3051320" y="549276"/>
            <a:ext cx="2340000" cy="6308724"/>
          </a:xfrm>
          <a:custGeom>
            <a:avLst/>
            <a:gdLst>
              <a:gd name="connsiteX0" fmla="*/ 0 w 2340000"/>
              <a:gd name="connsiteY0" fmla="*/ 0 h 6308724"/>
              <a:gd name="connsiteX1" fmla="*/ 2340000 w 2340000"/>
              <a:gd name="connsiteY1" fmla="*/ 0 h 6308724"/>
              <a:gd name="connsiteX2" fmla="*/ 2340000 w 2340000"/>
              <a:gd name="connsiteY2" fmla="*/ 6308724 h 6308724"/>
              <a:gd name="connsiteX3" fmla="*/ 0 w 2340000"/>
              <a:gd name="connsiteY3" fmla="*/ 6308724 h 6308724"/>
            </a:gdLst>
            <a:ahLst/>
            <a:cxnLst>
              <a:cxn ang="0">
                <a:pos x="connsiteX0" y="connsiteY0"/>
              </a:cxn>
              <a:cxn ang="0">
                <a:pos x="connsiteX1" y="connsiteY1"/>
              </a:cxn>
              <a:cxn ang="0">
                <a:pos x="connsiteX2" y="connsiteY2"/>
              </a:cxn>
              <a:cxn ang="0">
                <a:pos x="connsiteX3" y="connsiteY3"/>
              </a:cxn>
            </a:cxnLst>
            <a:rect l="l" t="t" r="r" b="b"/>
            <a:pathLst>
              <a:path w="2340000" h="6308724">
                <a:moveTo>
                  <a:pt x="0" y="0"/>
                </a:moveTo>
                <a:lnTo>
                  <a:pt x="2340000" y="0"/>
                </a:lnTo>
                <a:lnTo>
                  <a:pt x="2340000" y="6308724"/>
                </a:lnTo>
                <a:lnTo>
                  <a:pt x="0" y="6308724"/>
                </a:lnTo>
                <a:close/>
              </a:path>
            </a:pathLst>
          </a:custGeom>
          <a:effectLst>
            <a:outerShdw blurRad="127000" dist="63500" dir="16200000" rotWithShape="0">
              <a:prstClr val="black">
                <a:alpha val="40000"/>
              </a:prstClr>
            </a:outerShdw>
          </a:effectLst>
        </p:spPr>
      </p:pic>
      <p:pic>
        <p:nvPicPr>
          <p:cNvPr id="12" name="Picture 11" descr="A picture containing tree, outdoor, water, resort&#10;&#10;Description automatically generated">
            <a:extLst>
              <a:ext uri="{FF2B5EF4-FFF2-40B4-BE49-F238E27FC236}">
                <a16:creationId xmlns:a16="http://schemas.microsoft.com/office/drawing/2014/main" id="{6FDF712A-7E08-4858-34C6-B72CF30D40CF}"/>
              </a:ext>
            </a:extLst>
          </p:cNvPr>
          <p:cNvPicPr>
            <a:picLocks noChangeAspect="1"/>
          </p:cNvPicPr>
          <p:nvPr/>
        </p:nvPicPr>
        <p:blipFill>
          <a:blip r:embed="rId3">
            <a:extLst>
              <a:ext uri="{28A0092B-C50C-407E-A947-70E740481C1C}">
                <a14:useLocalDpi xmlns:a14="http://schemas.microsoft.com/office/drawing/2010/main" val="0"/>
              </a:ext>
            </a:extLst>
          </a:blip>
          <a:srcRect t="11459" r="52004"/>
          <a:stretch>
            <a:fillRect/>
          </a:stretch>
        </p:blipFill>
        <p:spPr>
          <a:xfrm>
            <a:off x="515938" y="1272209"/>
            <a:ext cx="2340000" cy="5585791"/>
          </a:xfrm>
          <a:custGeom>
            <a:avLst/>
            <a:gdLst>
              <a:gd name="connsiteX0" fmla="*/ 0 w 2340000"/>
              <a:gd name="connsiteY0" fmla="*/ 0 h 5585791"/>
              <a:gd name="connsiteX1" fmla="*/ 2340000 w 2340000"/>
              <a:gd name="connsiteY1" fmla="*/ 0 h 5585791"/>
              <a:gd name="connsiteX2" fmla="*/ 2340000 w 2340000"/>
              <a:gd name="connsiteY2" fmla="*/ 5585791 h 5585791"/>
              <a:gd name="connsiteX3" fmla="*/ 0 w 2340000"/>
              <a:gd name="connsiteY3" fmla="*/ 5585791 h 5585791"/>
            </a:gdLst>
            <a:ahLst/>
            <a:cxnLst>
              <a:cxn ang="0">
                <a:pos x="connsiteX0" y="connsiteY0"/>
              </a:cxn>
              <a:cxn ang="0">
                <a:pos x="connsiteX1" y="connsiteY1"/>
              </a:cxn>
              <a:cxn ang="0">
                <a:pos x="connsiteX2" y="connsiteY2"/>
              </a:cxn>
              <a:cxn ang="0">
                <a:pos x="connsiteX3" y="connsiteY3"/>
              </a:cxn>
            </a:cxnLst>
            <a:rect l="l" t="t" r="r" b="b"/>
            <a:pathLst>
              <a:path w="2340000" h="5585791">
                <a:moveTo>
                  <a:pt x="0" y="0"/>
                </a:moveTo>
                <a:lnTo>
                  <a:pt x="2340000" y="0"/>
                </a:lnTo>
                <a:lnTo>
                  <a:pt x="2340000" y="5585791"/>
                </a:lnTo>
                <a:lnTo>
                  <a:pt x="0" y="5585791"/>
                </a:lnTo>
                <a:close/>
              </a:path>
            </a:pathLst>
          </a:custGeom>
          <a:effectLst>
            <a:outerShdw blurRad="127000" dist="63500" dir="16200000" rotWithShape="0">
              <a:prstClr val="black">
                <a:alpha val="40000"/>
              </a:prstClr>
            </a:outerShdw>
          </a:effectLst>
        </p:spPr>
      </p:pic>
      <p:sp>
        <p:nvSpPr>
          <p:cNvPr id="6" name="Octagon 5">
            <a:extLst>
              <a:ext uri="{FF2B5EF4-FFF2-40B4-BE49-F238E27FC236}">
                <a16:creationId xmlns:a16="http://schemas.microsoft.com/office/drawing/2014/main" id="{76C75396-874D-0A1F-9DD8-2AFCFB635FF8}"/>
              </a:ext>
            </a:extLst>
          </p:cNvPr>
          <p:cNvSpPr/>
          <p:nvPr/>
        </p:nvSpPr>
        <p:spPr>
          <a:xfrm>
            <a:off x="11807687" y="151227"/>
            <a:ext cx="268357" cy="268357"/>
          </a:xfrm>
          <a:prstGeom prst="octagon">
            <a:avLst/>
          </a:prstGeom>
          <a:solidFill>
            <a:srgbClr val="C48F22"/>
          </a:solidFill>
          <a:ln>
            <a:noFill/>
          </a:ln>
          <a:effectLst>
            <a:outerShdw blurRad="1270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3">
            <a:extLst>
              <a:ext uri="{FF2B5EF4-FFF2-40B4-BE49-F238E27FC236}">
                <a16:creationId xmlns:a16="http://schemas.microsoft.com/office/drawing/2014/main" id="{D355DCE6-5919-5FC0-A6CE-6D5C4B577207}"/>
              </a:ext>
            </a:extLst>
          </p:cNvPr>
          <p:cNvSpPr>
            <a:spLocks noGrp="1"/>
          </p:cNvSpPr>
          <p:nvPr>
            <p:ph type="sldNum" sz="quarter" idx="12"/>
          </p:nvPr>
        </p:nvSpPr>
        <p:spPr>
          <a:xfrm>
            <a:off x="11807687" y="151227"/>
            <a:ext cx="268357" cy="268357"/>
          </a:xfrm>
        </p:spPr>
        <p:txBody>
          <a:bodyPr lIns="0" tIns="0" rIns="0" bIns="0"/>
          <a:lstStyle/>
          <a:p>
            <a:pPr algn="ctr"/>
            <a:fld id="{278B827A-04A0-4CE7-9CB1-098404624EF8}" type="slidenum">
              <a:rPr lang="en-US" sz="1000" b="1" smtClean="0">
                <a:solidFill>
                  <a:schemeClr val="bg1"/>
                </a:solidFill>
                <a:latin typeface="Book Antiqua" panose="02040602050305030304" pitchFamily="18" charset="0"/>
              </a:rPr>
              <a:pPr algn="ctr"/>
              <a:t>2</a:t>
            </a:fld>
            <a:endParaRPr lang="en-US" sz="1000" b="1">
              <a:solidFill>
                <a:schemeClr val="bg1"/>
              </a:solidFill>
              <a:latin typeface="Book Antiqua" panose="02040602050305030304" pitchFamily="18" charset="0"/>
            </a:endParaRPr>
          </a:p>
        </p:txBody>
      </p:sp>
      <p:cxnSp>
        <p:nvCxnSpPr>
          <p:cNvPr id="9" name="Straight Connector 8">
            <a:extLst>
              <a:ext uri="{FF2B5EF4-FFF2-40B4-BE49-F238E27FC236}">
                <a16:creationId xmlns:a16="http://schemas.microsoft.com/office/drawing/2014/main" id="{B0C6CE04-24CA-7131-63C7-C9054D61804A}"/>
              </a:ext>
            </a:extLst>
          </p:cNvPr>
          <p:cNvCxnSpPr/>
          <p:nvPr/>
        </p:nvCxnSpPr>
        <p:spPr>
          <a:xfrm flipH="1">
            <a:off x="10783957" y="6557203"/>
            <a:ext cx="1408043" cy="0"/>
          </a:xfrm>
          <a:prstGeom prst="line">
            <a:avLst/>
          </a:prstGeom>
          <a:ln>
            <a:solidFill>
              <a:srgbClr val="C48F2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B87A12-52EF-0C78-7A94-67C457F5867C}"/>
              </a:ext>
            </a:extLst>
          </p:cNvPr>
          <p:cNvSpPr txBox="1"/>
          <p:nvPr/>
        </p:nvSpPr>
        <p:spPr>
          <a:xfrm>
            <a:off x="9849263" y="6490334"/>
            <a:ext cx="871330" cy="138499"/>
          </a:xfrm>
          <a:prstGeom prst="rect">
            <a:avLst/>
          </a:prstGeom>
          <a:noFill/>
          <a:effectLst/>
        </p:spPr>
        <p:txBody>
          <a:bodyPr wrap="square" lIns="0" tIns="0" rIns="0" bIns="0" rtlCol="0">
            <a:spAutoFit/>
          </a:bodyPr>
          <a:lstStyle/>
          <a:p>
            <a:pPr algn="r"/>
            <a:r>
              <a:rPr lang="en-US" sz="900" dirty="0">
                <a:solidFill>
                  <a:srgbClr val="D8CFCE"/>
                </a:solidFill>
                <a:latin typeface="Book Antiqua" panose="02040602050305030304" pitchFamily="18" charset="0"/>
              </a:rPr>
              <a:t>Hotel Booking</a:t>
            </a:r>
          </a:p>
        </p:txBody>
      </p:sp>
      <p:sp>
        <p:nvSpPr>
          <p:cNvPr id="16" name="TextBox 15">
            <a:extLst>
              <a:ext uri="{FF2B5EF4-FFF2-40B4-BE49-F238E27FC236}">
                <a16:creationId xmlns:a16="http://schemas.microsoft.com/office/drawing/2014/main" id="{BE821FC5-5267-89A6-10A8-95D98EA7F6D0}"/>
              </a:ext>
            </a:extLst>
          </p:cNvPr>
          <p:cNvSpPr txBox="1"/>
          <p:nvPr/>
        </p:nvSpPr>
        <p:spPr>
          <a:xfrm>
            <a:off x="5797739" y="752018"/>
            <a:ext cx="5911367" cy="984885"/>
          </a:xfrm>
          <a:prstGeom prst="rect">
            <a:avLst/>
          </a:prstGeom>
          <a:noFill/>
          <a:effectLst/>
        </p:spPr>
        <p:txBody>
          <a:bodyPr wrap="square" lIns="0" tIns="0" rIns="0" bIns="0" rtlCol="0">
            <a:spAutoFit/>
          </a:bodyPr>
          <a:lstStyle/>
          <a:p>
            <a:r>
              <a:rPr lang="en-US" sz="3200" dirty="0">
                <a:solidFill>
                  <a:srgbClr val="C48F22"/>
                </a:solidFill>
                <a:latin typeface="Book Antiqua" panose="02040602050305030304" pitchFamily="18" charset="0"/>
              </a:rPr>
              <a:t>BUSINESS CHALLENGE</a:t>
            </a:r>
            <a:endParaRPr lang="en-IN" sz="3200" dirty="0">
              <a:solidFill>
                <a:srgbClr val="C48F22"/>
              </a:solidFill>
              <a:latin typeface="Book Antiqua" panose="02040602050305030304" pitchFamily="18" charset="0"/>
            </a:endParaRPr>
          </a:p>
          <a:p>
            <a:endParaRPr lang="en-US" sz="3200" dirty="0">
              <a:solidFill>
                <a:srgbClr val="C48F22"/>
              </a:solidFill>
              <a:latin typeface="Book Antiqua" panose="02040602050305030304" pitchFamily="18" charset="0"/>
            </a:endParaRPr>
          </a:p>
        </p:txBody>
      </p:sp>
      <p:sp>
        <p:nvSpPr>
          <p:cNvPr id="20" name="TextBox 19">
            <a:extLst>
              <a:ext uri="{FF2B5EF4-FFF2-40B4-BE49-F238E27FC236}">
                <a16:creationId xmlns:a16="http://schemas.microsoft.com/office/drawing/2014/main" id="{D5078CA1-F7F4-4E67-C41B-B08360CC4209}"/>
              </a:ext>
            </a:extLst>
          </p:cNvPr>
          <p:cNvSpPr txBox="1"/>
          <p:nvPr/>
        </p:nvSpPr>
        <p:spPr>
          <a:xfrm>
            <a:off x="5764695" y="1562500"/>
            <a:ext cx="5723284" cy="1508105"/>
          </a:xfrm>
          <a:prstGeom prst="rect">
            <a:avLst/>
          </a:prstGeom>
          <a:noFill/>
        </p:spPr>
        <p:txBody>
          <a:bodyPr wrap="square" lIns="0" tIns="0" rIns="0" bIns="0">
            <a:spAutoFit/>
          </a:bodyPr>
          <a:lstStyle/>
          <a:p>
            <a:r>
              <a:rPr lang="en-US" sz="1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rPr>
              <a:t>Over the past few years, both City Hotel and Resort Hotel have experienced significant increases in cancellation rates. This has led to various complications for each establishment, such as decreased revenue and suboptimal utilization of hotel rooms. Therefore, the main objective for both hotels is to reduce cancellation rates, aiming to enhance revenue generation efficiency. </a:t>
            </a:r>
            <a:endParaRPr lang="en-US" sz="1400" dirty="0">
              <a:solidFill>
                <a:srgbClr val="D8CFCE"/>
              </a:solidFill>
              <a:latin typeface="Poppins" panose="00000500000000000000" pitchFamily="2" charset="0"/>
              <a:cs typeface="Poppins" panose="00000500000000000000" pitchFamily="2" charset="0"/>
            </a:endParaRPr>
          </a:p>
        </p:txBody>
      </p:sp>
      <p:pic>
        <p:nvPicPr>
          <p:cNvPr id="24" name="Picture 23" descr="A building with palm trees and a fountain in front of it&#10;&#10;Description automatically generated with low confidence">
            <a:extLst>
              <a:ext uri="{FF2B5EF4-FFF2-40B4-BE49-F238E27FC236}">
                <a16:creationId xmlns:a16="http://schemas.microsoft.com/office/drawing/2014/main" id="{9A3B9ABC-7356-6D70-D31D-FD713D15B960}"/>
              </a:ext>
            </a:extLst>
          </p:cNvPr>
          <p:cNvPicPr>
            <a:picLocks noChangeAspect="1"/>
          </p:cNvPicPr>
          <p:nvPr/>
        </p:nvPicPr>
        <p:blipFill rotWithShape="1">
          <a:blip r:embed="rId4">
            <a:extLst>
              <a:ext uri="{28A0092B-C50C-407E-A947-70E740481C1C}">
                <a14:useLocalDpi xmlns:a14="http://schemas.microsoft.com/office/drawing/2010/main" val="0"/>
              </a:ext>
            </a:extLst>
          </a:blip>
          <a:srcRect l="8363" t="-330" r="26396" b="2469"/>
          <a:stretch/>
        </p:blipFill>
        <p:spPr>
          <a:xfrm>
            <a:off x="9645889" y="3831783"/>
            <a:ext cx="1842089" cy="1842089"/>
          </a:xfrm>
          <a:prstGeom prst="ellipse">
            <a:avLst/>
          </a:prstGeom>
          <a:ln w="101600">
            <a:noFill/>
          </a:ln>
          <a:effectLst>
            <a:outerShdw blurRad="127000" dist="63500" dir="5400000" algn="t" rotWithShape="0">
              <a:prstClr val="black">
                <a:alpha val="40000"/>
              </a:prstClr>
            </a:outerShdw>
          </a:effectLst>
        </p:spPr>
      </p:pic>
      <p:sp>
        <p:nvSpPr>
          <p:cNvPr id="25" name="TextBox 24">
            <a:extLst>
              <a:ext uri="{FF2B5EF4-FFF2-40B4-BE49-F238E27FC236}">
                <a16:creationId xmlns:a16="http://schemas.microsoft.com/office/drawing/2014/main" id="{6140961D-C67E-C0B6-2B46-D9FDEA7A2ABC}"/>
              </a:ext>
            </a:extLst>
          </p:cNvPr>
          <p:cNvSpPr txBox="1"/>
          <p:nvPr/>
        </p:nvSpPr>
        <p:spPr>
          <a:xfrm>
            <a:off x="5764695" y="4257871"/>
            <a:ext cx="3518453" cy="2154436"/>
          </a:xfrm>
          <a:prstGeom prst="rect">
            <a:avLst/>
          </a:prstGeom>
          <a:noFill/>
        </p:spPr>
        <p:txBody>
          <a:bodyPr wrap="square" lIns="0" tIns="0" rIns="0" bIns="0">
            <a:spAutoFit/>
          </a:bodyPr>
          <a:lstStyle/>
          <a:p>
            <a:r>
              <a:rPr lang="en-US" sz="1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rPr>
              <a:t>Our aim is to provide business advice to tackle this issue effectively. </a:t>
            </a:r>
          </a:p>
          <a:p>
            <a:endParaRPr lang="en-US" sz="1400" kern="100" dirty="0">
              <a:solidFill>
                <a:schemeClr val="bg1"/>
              </a:solidFill>
              <a:latin typeface="Poppins" panose="00000500000000000000" pitchFamily="2" charset="0"/>
              <a:ea typeface="Calibri" panose="020F0502020204030204" pitchFamily="34" charset="0"/>
              <a:cs typeface="Poppins" panose="00000500000000000000" pitchFamily="2" charset="0"/>
            </a:endParaRPr>
          </a:p>
          <a:p>
            <a:r>
              <a:rPr lang="en-US" sz="1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rPr>
              <a:t>This report primarily focuses on analyzing hotel booking cancellations, along with other factors unrelated to their core business operations and annual revenue generation.</a:t>
            </a:r>
            <a:endParaRPr lang="en-IN" sz="1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endParaRPr>
          </a:p>
          <a:p>
            <a:endParaRPr lang="en-IN" sz="1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endParaRPr>
          </a:p>
          <a:p>
            <a:endParaRPr lang="en-US" sz="1400"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05585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3631"/>
        </a:solidFill>
        <a:effectLst/>
      </p:bgPr>
    </p:bg>
    <p:spTree>
      <p:nvGrpSpPr>
        <p:cNvPr id="1" name=""/>
        <p:cNvGrpSpPr/>
        <p:nvPr/>
      </p:nvGrpSpPr>
      <p:grpSpPr>
        <a:xfrm>
          <a:off x="0" y="0"/>
          <a:ext cx="0" cy="0"/>
          <a:chOff x="0" y="0"/>
          <a:chExt cx="0" cy="0"/>
        </a:xfrm>
      </p:grpSpPr>
      <p:cxnSp>
        <p:nvCxnSpPr>
          <p:cNvPr id="58" name="Straight Connector 57">
            <a:extLst>
              <a:ext uri="{FF2B5EF4-FFF2-40B4-BE49-F238E27FC236}">
                <a16:creationId xmlns:a16="http://schemas.microsoft.com/office/drawing/2014/main" id="{4E96DFE5-67FE-5396-69D0-1988537D7F87}"/>
              </a:ext>
            </a:extLst>
          </p:cNvPr>
          <p:cNvCxnSpPr>
            <a:cxnSpLocks/>
          </p:cNvCxnSpPr>
          <p:nvPr/>
        </p:nvCxnSpPr>
        <p:spPr>
          <a:xfrm>
            <a:off x="3249199" y="999779"/>
            <a:ext cx="8406088" cy="0"/>
          </a:xfrm>
          <a:prstGeom prst="line">
            <a:avLst/>
          </a:prstGeom>
          <a:ln>
            <a:solidFill>
              <a:srgbClr val="C48F22"/>
            </a:solidFill>
            <a:tail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7C43CFF-0320-2266-94E3-98E75317D97D}"/>
              </a:ext>
            </a:extLst>
          </p:cNvPr>
          <p:cNvCxnSpPr>
            <a:cxnSpLocks/>
          </p:cNvCxnSpPr>
          <p:nvPr/>
        </p:nvCxnSpPr>
        <p:spPr>
          <a:xfrm>
            <a:off x="895037" y="3936884"/>
            <a:ext cx="5086419" cy="0"/>
          </a:xfrm>
          <a:prstGeom prst="line">
            <a:avLst/>
          </a:prstGeom>
          <a:ln>
            <a:solidFill>
              <a:srgbClr val="01534B"/>
            </a:solidFill>
            <a:tailEnd type="oval"/>
          </a:ln>
        </p:spPr>
        <p:style>
          <a:lnRef idx="1">
            <a:schemeClr val="accent1"/>
          </a:lnRef>
          <a:fillRef idx="0">
            <a:schemeClr val="accent1"/>
          </a:fillRef>
          <a:effectRef idx="0">
            <a:schemeClr val="accent1"/>
          </a:effectRef>
          <a:fontRef idx="minor">
            <a:schemeClr val="tx1"/>
          </a:fontRef>
        </p:style>
      </p:cxnSp>
      <p:pic>
        <p:nvPicPr>
          <p:cNvPr id="41" name="Picture 40" descr="A picture containing tree, water, outdoor, lake&#10;&#10;Description automatically generated">
            <a:extLst>
              <a:ext uri="{FF2B5EF4-FFF2-40B4-BE49-F238E27FC236}">
                <a16:creationId xmlns:a16="http://schemas.microsoft.com/office/drawing/2014/main" id="{63A69C9C-794B-1A2A-6B47-D71F66125C15}"/>
              </a:ext>
            </a:extLst>
          </p:cNvPr>
          <p:cNvPicPr>
            <a:picLocks noChangeAspect="1"/>
          </p:cNvPicPr>
          <p:nvPr/>
        </p:nvPicPr>
        <p:blipFill rotWithShape="1">
          <a:blip r:embed="rId3">
            <a:extLst>
              <a:ext uri="{28A0092B-C50C-407E-A947-70E740481C1C}">
                <a14:useLocalDpi xmlns:a14="http://schemas.microsoft.com/office/drawing/2010/main" val="0"/>
              </a:ext>
            </a:extLst>
          </a:blip>
          <a:srcRect l="4454" r="6351"/>
          <a:stretch/>
        </p:blipFill>
        <p:spPr>
          <a:xfrm>
            <a:off x="3846442" y="0"/>
            <a:ext cx="3437621" cy="5781051"/>
          </a:xfrm>
          <a:custGeom>
            <a:avLst/>
            <a:gdLst>
              <a:gd name="connsiteX0" fmla="*/ 0 w 3437621"/>
              <a:gd name="connsiteY0" fmla="*/ 0 h 5781051"/>
              <a:gd name="connsiteX1" fmla="*/ 3437621 w 3437621"/>
              <a:gd name="connsiteY1" fmla="*/ 0 h 5781051"/>
              <a:gd name="connsiteX2" fmla="*/ 3437621 w 3437621"/>
              <a:gd name="connsiteY2" fmla="*/ 5781051 h 5781051"/>
              <a:gd name="connsiteX3" fmla="*/ 0 w 3437621"/>
              <a:gd name="connsiteY3" fmla="*/ 5781051 h 5781051"/>
            </a:gdLst>
            <a:ahLst/>
            <a:cxnLst>
              <a:cxn ang="0">
                <a:pos x="connsiteX0" y="connsiteY0"/>
              </a:cxn>
              <a:cxn ang="0">
                <a:pos x="connsiteX1" y="connsiteY1"/>
              </a:cxn>
              <a:cxn ang="0">
                <a:pos x="connsiteX2" y="connsiteY2"/>
              </a:cxn>
              <a:cxn ang="0">
                <a:pos x="connsiteX3" y="connsiteY3"/>
              </a:cxn>
            </a:cxnLst>
            <a:rect l="l" t="t" r="r" b="b"/>
            <a:pathLst>
              <a:path w="3437621" h="5781051">
                <a:moveTo>
                  <a:pt x="0" y="0"/>
                </a:moveTo>
                <a:lnTo>
                  <a:pt x="3437621" y="0"/>
                </a:lnTo>
                <a:lnTo>
                  <a:pt x="3437621" y="5781051"/>
                </a:lnTo>
                <a:lnTo>
                  <a:pt x="0" y="5781051"/>
                </a:lnTo>
                <a:close/>
              </a:path>
            </a:pathLst>
          </a:custGeom>
          <a:effectLst>
            <a:outerShdw blurRad="127000" dist="63500" dir="5400000" algn="t" rotWithShape="0">
              <a:prstClr val="black">
                <a:alpha val="40000"/>
              </a:prstClr>
            </a:outerShdw>
          </a:effectLst>
        </p:spPr>
      </p:pic>
      <p:cxnSp>
        <p:nvCxnSpPr>
          <p:cNvPr id="30" name="Straight Connector 29">
            <a:extLst>
              <a:ext uri="{FF2B5EF4-FFF2-40B4-BE49-F238E27FC236}">
                <a16:creationId xmlns:a16="http://schemas.microsoft.com/office/drawing/2014/main" id="{6C77A7A0-443F-6438-D9D4-6A0F672C6E97}"/>
              </a:ext>
            </a:extLst>
          </p:cNvPr>
          <p:cNvCxnSpPr>
            <a:cxnSpLocks/>
          </p:cNvCxnSpPr>
          <p:nvPr/>
        </p:nvCxnSpPr>
        <p:spPr>
          <a:xfrm>
            <a:off x="515938" y="5939526"/>
            <a:ext cx="11139349" cy="0"/>
          </a:xfrm>
          <a:prstGeom prst="line">
            <a:avLst/>
          </a:prstGeom>
          <a:ln>
            <a:solidFill>
              <a:srgbClr val="C48F2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8A34A2F6-405A-E5FD-9C8C-590FA2F89A78}"/>
              </a:ext>
            </a:extLst>
          </p:cNvPr>
          <p:cNvPicPr>
            <a:picLocks noChangeAspect="1"/>
          </p:cNvPicPr>
          <p:nvPr/>
        </p:nvPicPr>
        <p:blipFill rotWithShape="1">
          <a:blip r:embed="rId4"/>
          <a:srcRect l="49084" t="14059" r="36643" b="25610"/>
          <a:stretch/>
        </p:blipFill>
        <p:spPr>
          <a:xfrm>
            <a:off x="9588063" y="2057557"/>
            <a:ext cx="2088000" cy="3723496"/>
          </a:xfrm>
          <a:custGeom>
            <a:avLst/>
            <a:gdLst>
              <a:gd name="connsiteX0" fmla="*/ 0 w 2088000"/>
              <a:gd name="connsiteY0" fmla="*/ 0 h 3723496"/>
              <a:gd name="connsiteX1" fmla="*/ 2088000 w 2088000"/>
              <a:gd name="connsiteY1" fmla="*/ 0 h 3723496"/>
              <a:gd name="connsiteX2" fmla="*/ 2088000 w 2088000"/>
              <a:gd name="connsiteY2" fmla="*/ 3723496 h 3723496"/>
              <a:gd name="connsiteX3" fmla="*/ 0 w 2088000"/>
              <a:gd name="connsiteY3" fmla="*/ 3723496 h 3723496"/>
            </a:gdLst>
            <a:ahLst/>
            <a:cxnLst>
              <a:cxn ang="0">
                <a:pos x="connsiteX0" y="connsiteY0"/>
              </a:cxn>
              <a:cxn ang="0">
                <a:pos x="connsiteX1" y="connsiteY1"/>
              </a:cxn>
              <a:cxn ang="0">
                <a:pos x="connsiteX2" y="connsiteY2"/>
              </a:cxn>
              <a:cxn ang="0">
                <a:pos x="connsiteX3" y="connsiteY3"/>
              </a:cxn>
            </a:cxnLst>
            <a:rect l="l" t="t" r="r" b="b"/>
            <a:pathLst>
              <a:path w="2088000" h="3723496">
                <a:moveTo>
                  <a:pt x="0" y="0"/>
                </a:moveTo>
                <a:lnTo>
                  <a:pt x="2088000" y="0"/>
                </a:lnTo>
                <a:lnTo>
                  <a:pt x="2088000" y="3723496"/>
                </a:lnTo>
                <a:lnTo>
                  <a:pt x="0" y="3723496"/>
                </a:lnTo>
                <a:close/>
              </a:path>
            </a:pathLst>
          </a:custGeom>
          <a:effectLst>
            <a:outerShdw blurRad="127000" dist="63500" dir="5400000" algn="t" rotWithShape="0">
              <a:prstClr val="black">
                <a:alpha val="40000"/>
              </a:prstClr>
            </a:outerShdw>
          </a:effectLst>
        </p:spPr>
      </p:pic>
      <p:pic>
        <p:nvPicPr>
          <p:cNvPr id="25" name="Picture 24">
            <a:extLst>
              <a:ext uri="{FF2B5EF4-FFF2-40B4-BE49-F238E27FC236}">
                <a16:creationId xmlns:a16="http://schemas.microsoft.com/office/drawing/2014/main" id="{B8891C50-EAE5-EC2A-9A96-038F66C333A5}"/>
              </a:ext>
            </a:extLst>
          </p:cNvPr>
          <p:cNvPicPr>
            <a:picLocks noChangeAspect="1"/>
          </p:cNvPicPr>
          <p:nvPr/>
        </p:nvPicPr>
        <p:blipFill rotWithShape="1">
          <a:blip r:embed="rId4"/>
          <a:srcRect l="34072" t="18462" r="51654" b="21207"/>
          <a:stretch/>
        </p:blipFill>
        <p:spPr>
          <a:xfrm>
            <a:off x="7392063" y="2329277"/>
            <a:ext cx="2088000" cy="3723496"/>
          </a:xfrm>
          <a:custGeom>
            <a:avLst/>
            <a:gdLst>
              <a:gd name="connsiteX0" fmla="*/ 0 w 2088000"/>
              <a:gd name="connsiteY0" fmla="*/ 0 h 3723496"/>
              <a:gd name="connsiteX1" fmla="*/ 2088000 w 2088000"/>
              <a:gd name="connsiteY1" fmla="*/ 0 h 3723496"/>
              <a:gd name="connsiteX2" fmla="*/ 2088000 w 2088000"/>
              <a:gd name="connsiteY2" fmla="*/ 3723496 h 3723496"/>
              <a:gd name="connsiteX3" fmla="*/ 0 w 2088000"/>
              <a:gd name="connsiteY3" fmla="*/ 3723496 h 3723496"/>
            </a:gdLst>
            <a:ahLst/>
            <a:cxnLst>
              <a:cxn ang="0">
                <a:pos x="connsiteX0" y="connsiteY0"/>
              </a:cxn>
              <a:cxn ang="0">
                <a:pos x="connsiteX1" y="connsiteY1"/>
              </a:cxn>
              <a:cxn ang="0">
                <a:pos x="connsiteX2" y="connsiteY2"/>
              </a:cxn>
              <a:cxn ang="0">
                <a:pos x="connsiteX3" y="connsiteY3"/>
              </a:cxn>
            </a:cxnLst>
            <a:rect l="l" t="t" r="r" b="b"/>
            <a:pathLst>
              <a:path w="2088000" h="3723496">
                <a:moveTo>
                  <a:pt x="0" y="0"/>
                </a:moveTo>
                <a:lnTo>
                  <a:pt x="2088000" y="0"/>
                </a:lnTo>
                <a:lnTo>
                  <a:pt x="2088000" y="3723496"/>
                </a:lnTo>
                <a:lnTo>
                  <a:pt x="0" y="3723496"/>
                </a:lnTo>
                <a:close/>
              </a:path>
            </a:pathLst>
          </a:custGeom>
          <a:effectLst>
            <a:outerShdw blurRad="127000" dist="63500" dir="5400000" algn="t" rotWithShape="0">
              <a:prstClr val="black">
                <a:alpha val="40000"/>
              </a:prstClr>
            </a:outerShdw>
          </a:effectLst>
        </p:spPr>
      </p:pic>
      <p:sp>
        <p:nvSpPr>
          <p:cNvPr id="7" name="Octagon 6">
            <a:extLst>
              <a:ext uri="{FF2B5EF4-FFF2-40B4-BE49-F238E27FC236}">
                <a16:creationId xmlns:a16="http://schemas.microsoft.com/office/drawing/2014/main" id="{8F86244E-E4BF-5A5A-2854-9EE6B1A483EE}"/>
              </a:ext>
            </a:extLst>
          </p:cNvPr>
          <p:cNvSpPr/>
          <p:nvPr/>
        </p:nvSpPr>
        <p:spPr>
          <a:xfrm>
            <a:off x="11807687" y="151227"/>
            <a:ext cx="268357" cy="268357"/>
          </a:xfrm>
          <a:prstGeom prst="octagon">
            <a:avLst/>
          </a:prstGeom>
          <a:solidFill>
            <a:srgbClr val="C48F22"/>
          </a:solidFill>
          <a:ln>
            <a:noFill/>
          </a:ln>
          <a:effectLst>
            <a:outerShdw blurRad="1270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C51E41F3-FCC7-8151-51F0-E9C95F9D6A9C}"/>
              </a:ext>
            </a:extLst>
          </p:cNvPr>
          <p:cNvSpPr>
            <a:spLocks noGrp="1"/>
          </p:cNvSpPr>
          <p:nvPr>
            <p:ph type="sldNum" sz="quarter" idx="12"/>
          </p:nvPr>
        </p:nvSpPr>
        <p:spPr>
          <a:xfrm>
            <a:off x="11807687" y="151227"/>
            <a:ext cx="268357" cy="268357"/>
          </a:xfrm>
        </p:spPr>
        <p:txBody>
          <a:bodyPr lIns="0" tIns="0" rIns="0" bIns="0"/>
          <a:lstStyle/>
          <a:p>
            <a:pPr algn="ctr"/>
            <a:fld id="{278B827A-04A0-4CE7-9CB1-098404624EF8}" type="slidenum">
              <a:rPr lang="en-US" sz="1000" b="1" smtClean="0">
                <a:solidFill>
                  <a:schemeClr val="bg1"/>
                </a:solidFill>
                <a:latin typeface="Book Antiqua" panose="02040602050305030304" pitchFamily="18" charset="0"/>
              </a:rPr>
              <a:pPr algn="ctr"/>
              <a:t>3</a:t>
            </a:fld>
            <a:endParaRPr lang="en-US" sz="1000" b="1">
              <a:solidFill>
                <a:schemeClr val="bg1"/>
              </a:solidFill>
              <a:latin typeface="Book Antiqua" panose="02040602050305030304" pitchFamily="18" charset="0"/>
            </a:endParaRPr>
          </a:p>
        </p:txBody>
      </p:sp>
      <p:cxnSp>
        <p:nvCxnSpPr>
          <p:cNvPr id="9" name="Straight Connector 8">
            <a:extLst>
              <a:ext uri="{FF2B5EF4-FFF2-40B4-BE49-F238E27FC236}">
                <a16:creationId xmlns:a16="http://schemas.microsoft.com/office/drawing/2014/main" id="{D805599E-DC24-DE47-357E-35AD0D4FD79E}"/>
              </a:ext>
            </a:extLst>
          </p:cNvPr>
          <p:cNvCxnSpPr/>
          <p:nvPr/>
        </p:nvCxnSpPr>
        <p:spPr>
          <a:xfrm flipH="1">
            <a:off x="10783957" y="6557203"/>
            <a:ext cx="1408043" cy="0"/>
          </a:xfrm>
          <a:prstGeom prst="line">
            <a:avLst/>
          </a:prstGeom>
          <a:ln>
            <a:solidFill>
              <a:srgbClr val="C48F2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977D742-3709-4B92-39C0-FE753BB614F4}"/>
              </a:ext>
            </a:extLst>
          </p:cNvPr>
          <p:cNvSpPr txBox="1"/>
          <p:nvPr/>
        </p:nvSpPr>
        <p:spPr>
          <a:xfrm>
            <a:off x="9849263" y="6490334"/>
            <a:ext cx="871330" cy="138499"/>
          </a:xfrm>
          <a:prstGeom prst="rect">
            <a:avLst/>
          </a:prstGeom>
          <a:noFill/>
          <a:effectLst/>
        </p:spPr>
        <p:txBody>
          <a:bodyPr wrap="square" lIns="0" tIns="0" rIns="0" bIns="0" rtlCol="0">
            <a:spAutoFit/>
          </a:bodyPr>
          <a:lstStyle/>
          <a:p>
            <a:pPr algn="r"/>
            <a:r>
              <a:rPr lang="en-US" sz="900" dirty="0">
                <a:solidFill>
                  <a:srgbClr val="D8CFCE"/>
                </a:solidFill>
                <a:latin typeface="Book Antiqua" panose="02040602050305030304" pitchFamily="18" charset="0"/>
              </a:rPr>
              <a:t>Hotel Booking</a:t>
            </a:r>
          </a:p>
        </p:txBody>
      </p:sp>
      <p:grpSp>
        <p:nvGrpSpPr>
          <p:cNvPr id="50" name="Group 49">
            <a:extLst>
              <a:ext uri="{FF2B5EF4-FFF2-40B4-BE49-F238E27FC236}">
                <a16:creationId xmlns:a16="http://schemas.microsoft.com/office/drawing/2014/main" id="{38D9202A-2FF3-C439-C8A4-B59C3C25FA9C}"/>
              </a:ext>
            </a:extLst>
          </p:cNvPr>
          <p:cNvGrpSpPr/>
          <p:nvPr/>
        </p:nvGrpSpPr>
        <p:grpSpPr>
          <a:xfrm>
            <a:off x="8143163" y="4661260"/>
            <a:ext cx="643027" cy="961466"/>
            <a:chOff x="8272373" y="4993669"/>
            <a:chExt cx="460596" cy="688692"/>
          </a:xfrm>
        </p:grpSpPr>
        <p:sp>
          <p:nvSpPr>
            <p:cNvPr id="34" name="Freeform 8">
              <a:extLst>
                <a:ext uri="{FF2B5EF4-FFF2-40B4-BE49-F238E27FC236}">
                  <a16:creationId xmlns:a16="http://schemas.microsoft.com/office/drawing/2014/main" id="{7693CCAA-75F1-9886-E05C-5BAD18F12B8B}"/>
                </a:ext>
              </a:extLst>
            </p:cNvPr>
            <p:cNvSpPr>
              <a:spLocks noEditPoints="1"/>
            </p:cNvSpPr>
            <p:nvPr/>
          </p:nvSpPr>
          <p:spPr bwMode="auto">
            <a:xfrm>
              <a:off x="8308600" y="5098862"/>
              <a:ext cx="388143" cy="583499"/>
            </a:xfrm>
            <a:custGeom>
              <a:avLst/>
              <a:gdLst>
                <a:gd name="T0" fmla="*/ 32 w 64"/>
                <a:gd name="T1" fmla="*/ 0 h 96"/>
                <a:gd name="T2" fmla="*/ 0 w 64"/>
                <a:gd name="T3" fmla="*/ 32 h 96"/>
                <a:gd name="T4" fmla="*/ 30 w 64"/>
                <a:gd name="T5" fmla="*/ 95 h 96"/>
                <a:gd name="T6" fmla="*/ 32 w 64"/>
                <a:gd name="T7" fmla="*/ 96 h 96"/>
                <a:gd name="T8" fmla="*/ 34 w 64"/>
                <a:gd name="T9" fmla="*/ 95 h 96"/>
                <a:gd name="T10" fmla="*/ 64 w 64"/>
                <a:gd name="T11" fmla="*/ 32 h 96"/>
                <a:gd name="T12" fmla="*/ 32 w 64"/>
                <a:gd name="T13" fmla="*/ 0 h 96"/>
                <a:gd name="T14" fmla="*/ 32 w 64"/>
                <a:gd name="T15" fmla="*/ 46 h 96"/>
                <a:gd name="T16" fmla="*/ 18 w 64"/>
                <a:gd name="T17" fmla="*/ 32 h 96"/>
                <a:gd name="T18" fmla="*/ 32 w 64"/>
                <a:gd name="T19" fmla="*/ 18 h 96"/>
                <a:gd name="T20" fmla="*/ 46 w 64"/>
                <a:gd name="T21" fmla="*/ 32 h 96"/>
                <a:gd name="T22" fmla="*/ 32 w 64"/>
                <a:gd name="T23" fmla="*/ 4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96">
                  <a:moveTo>
                    <a:pt x="32" y="0"/>
                  </a:moveTo>
                  <a:cubicBezTo>
                    <a:pt x="14" y="0"/>
                    <a:pt x="0" y="14"/>
                    <a:pt x="0" y="32"/>
                  </a:cubicBezTo>
                  <a:cubicBezTo>
                    <a:pt x="0" y="49"/>
                    <a:pt x="29" y="93"/>
                    <a:pt x="30" y="95"/>
                  </a:cubicBezTo>
                  <a:cubicBezTo>
                    <a:pt x="31" y="96"/>
                    <a:pt x="31" y="96"/>
                    <a:pt x="32" y="96"/>
                  </a:cubicBezTo>
                  <a:cubicBezTo>
                    <a:pt x="33" y="96"/>
                    <a:pt x="33" y="96"/>
                    <a:pt x="34" y="95"/>
                  </a:cubicBezTo>
                  <a:cubicBezTo>
                    <a:pt x="35" y="93"/>
                    <a:pt x="64" y="49"/>
                    <a:pt x="64" y="32"/>
                  </a:cubicBezTo>
                  <a:cubicBezTo>
                    <a:pt x="64" y="14"/>
                    <a:pt x="50" y="0"/>
                    <a:pt x="32" y="0"/>
                  </a:cubicBezTo>
                  <a:close/>
                  <a:moveTo>
                    <a:pt x="32" y="46"/>
                  </a:moveTo>
                  <a:cubicBezTo>
                    <a:pt x="24" y="46"/>
                    <a:pt x="18" y="40"/>
                    <a:pt x="18" y="32"/>
                  </a:cubicBezTo>
                  <a:cubicBezTo>
                    <a:pt x="18" y="24"/>
                    <a:pt x="24" y="18"/>
                    <a:pt x="32" y="18"/>
                  </a:cubicBezTo>
                  <a:cubicBezTo>
                    <a:pt x="40" y="18"/>
                    <a:pt x="46" y="24"/>
                    <a:pt x="46" y="32"/>
                  </a:cubicBezTo>
                  <a:cubicBezTo>
                    <a:pt x="46" y="40"/>
                    <a:pt x="40" y="46"/>
                    <a:pt x="32" y="46"/>
                  </a:cubicBezTo>
                  <a:close/>
                </a:path>
              </a:pathLst>
            </a:custGeom>
            <a:solidFill>
              <a:srgbClr val="C48F22"/>
            </a:solidFill>
            <a:ln>
              <a:noFill/>
            </a:ln>
          </p:spPr>
          <p:txBody>
            <a:bodyPr vert="horz" wrap="square" lIns="91440" tIns="45720" rIns="91440" bIns="45720" numCol="1" anchor="t" anchorCtr="0" compatLnSpc="1">
              <a:prstTxWarp prst="textNoShape">
                <a:avLst/>
              </a:prstTxWarp>
            </a:bodyPr>
            <a:lstStyle/>
            <a:p>
              <a:endParaRPr lang="id-ID"/>
            </a:p>
          </p:txBody>
        </p:sp>
        <p:pic>
          <p:nvPicPr>
            <p:cNvPr id="28" name="Picture 27" descr="A building with palm trees and a fountain in front of it&#10;&#10;Description automatically generated with low confidence">
              <a:extLst>
                <a:ext uri="{FF2B5EF4-FFF2-40B4-BE49-F238E27FC236}">
                  <a16:creationId xmlns:a16="http://schemas.microsoft.com/office/drawing/2014/main" id="{BC6C065D-FA8A-AEA8-A925-E33FCCB14306}"/>
                </a:ext>
              </a:extLst>
            </p:cNvPr>
            <p:cNvPicPr>
              <a:picLocks noChangeAspect="1"/>
            </p:cNvPicPr>
            <p:nvPr/>
          </p:nvPicPr>
          <p:blipFill rotWithShape="1">
            <a:blip r:embed="rId5">
              <a:extLst>
                <a:ext uri="{28A0092B-C50C-407E-A947-70E740481C1C}">
                  <a14:useLocalDpi xmlns:a14="http://schemas.microsoft.com/office/drawing/2010/main" val="0"/>
                </a:ext>
              </a:extLst>
            </a:blip>
            <a:srcRect l="8363" t="-330" r="26396" b="2469"/>
            <a:stretch/>
          </p:blipFill>
          <p:spPr>
            <a:xfrm>
              <a:off x="8272373" y="4993669"/>
              <a:ext cx="460596" cy="460596"/>
            </a:xfrm>
            <a:prstGeom prst="ellipse">
              <a:avLst/>
            </a:prstGeom>
            <a:ln w="25400">
              <a:solidFill>
                <a:srgbClr val="C48F22"/>
              </a:solidFill>
            </a:ln>
            <a:effectLst>
              <a:outerShdw blurRad="127000" dist="63500" dir="5400000" algn="t" rotWithShape="0">
                <a:prstClr val="black">
                  <a:alpha val="40000"/>
                </a:prstClr>
              </a:outerShdw>
            </a:effectLst>
          </p:spPr>
        </p:pic>
      </p:grpSp>
      <p:sp>
        <p:nvSpPr>
          <p:cNvPr id="44" name="TextBox 43">
            <a:extLst>
              <a:ext uri="{FF2B5EF4-FFF2-40B4-BE49-F238E27FC236}">
                <a16:creationId xmlns:a16="http://schemas.microsoft.com/office/drawing/2014/main" id="{74F1C4B0-6D2A-BD55-6F9E-B76F09E2FA58}"/>
              </a:ext>
            </a:extLst>
          </p:cNvPr>
          <p:cNvSpPr txBox="1"/>
          <p:nvPr/>
        </p:nvSpPr>
        <p:spPr>
          <a:xfrm>
            <a:off x="202177" y="864848"/>
            <a:ext cx="11139349" cy="1046440"/>
          </a:xfrm>
          <a:prstGeom prst="rect">
            <a:avLst/>
          </a:prstGeom>
          <a:noFill/>
          <a:effectLst/>
        </p:spPr>
        <p:txBody>
          <a:bodyPr wrap="square" lIns="0" tIns="0" rIns="0" bIns="0" rtlCol="0">
            <a:spAutoFit/>
          </a:bodyPr>
          <a:lstStyle/>
          <a:p>
            <a:r>
              <a:rPr lang="en-US" sz="2000" dirty="0">
                <a:solidFill>
                  <a:srgbClr val="C48F22"/>
                </a:solidFill>
                <a:latin typeface="Book Antiqua" panose="02040602050305030304" pitchFamily="18" charset="0"/>
              </a:rPr>
              <a:t>RESEARCH</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a:solidFill>
                  <a:srgbClr val="C48F22"/>
                </a:solidFill>
                <a:latin typeface="Book Antiqua" panose="02040602050305030304" pitchFamily="18" charset="0"/>
              </a:rPr>
              <a:t>QUESTIONS</a:t>
            </a:r>
            <a:endParaRPr lang="en-IN" sz="2000" dirty="0">
              <a:solidFill>
                <a:srgbClr val="C48F22"/>
              </a:solidFill>
              <a:latin typeface="Book Antiqua" panose="02040602050305030304" pitchFamily="18" charset="0"/>
            </a:endParaRPr>
          </a:p>
          <a:p>
            <a:endParaRPr lang="en-US" sz="4800" dirty="0">
              <a:solidFill>
                <a:srgbClr val="C48F22"/>
              </a:solidFill>
              <a:latin typeface="Book Antiqua" panose="02040602050305030304" pitchFamily="18" charset="0"/>
            </a:endParaRPr>
          </a:p>
        </p:txBody>
      </p:sp>
      <p:pic>
        <p:nvPicPr>
          <p:cNvPr id="46" name="Picture 45" descr="A table with plates of food and glasses of wine&#10;&#10;Description automatically generated with medium confidence">
            <a:extLst>
              <a:ext uri="{FF2B5EF4-FFF2-40B4-BE49-F238E27FC236}">
                <a16:creationId xmlns:a16="http://schemas.microsoft.com/office/drawing/2014/main" id="{B2DE5DEE-8190-4821-86F4-0BCE056864E9}"/>
              </a:ext>
            </a:extLst>
          </p:cNvPr>
          <p:cNvPicPr>
            <a:picLocks noChangeAspect="1"/>
          </p:cNvPicPr>
          <p:nvPr/>
        </p:nvPicPr>
        <p:blipFill rotWithShape="1">
          <a:blip r:embed="rId6">
            <a:extLst>
              <a:ext uri="{28A0092B-C50C-407E-A947-70E740481C1C}">
                <a14:useLocalDpi xmlns:a14="http://schemas.microsoft.com/office/drawing/2010/main" val="0"/>
              </a:ext>
            </a:extLst>
          </a:blip>
          <a:srcRect t="20720" b="8636"/>
          <a:stretch/>
        </p:blipFill>
        <p:spPr>
          <a:xfrm>
            <a:off x="7388611" y="-1"/>
            <a:ext cx="2091452" cy="2216031"/>
          </a:xfrm>
          <a:prstGeom prst="rect">
            <a:avLst/>
          </a:prstGeom>
          <a:effectLst>
            <a:outerShdw blurRad="127000" dist="63500" dir="5400000" algn="t" rotWithShape="0">
              <a:prstClr val="black">
                <a:alpha val="40000"/>
              </a:prstClr>
            </a:outerShdw>
          </a:effectLst>
        </p:spPr>
      </p:pic>
      <p:sp>
        <p:nvSpPr>
          <p:cNvPr id="47" name="TextBox 46">
            <a:extLst>
              <a:ext uri="{FF2B5EF4-FFF2-40B4-BE49-F238E27FC236}">
                <a16:creationId xmlns:a16="http://schemas.microsoft.com/office/drawing/2014/main" id="{F44045D4-FFF9-3E70-436E-83ABC9CF3C4D}"/>
              </a:ext>
            </a:extLst>
          </p:cNvPr>
          <p:cNvSpPr txBox="1"/>
          <p:nvPr/>
        </p:nvSpPr>
        <p:spPr>
          <a:xfrm>
            <a:off x="543379" y="1438405"/>
            <a:ext cx="2961861" cy="4524315"/>
          </a:xfrm>
          <a:prstGeom prst="rect">
            <a:avLst/>
          </a:prstGeom>
          <a:noFill/>
        </p:spPr>
        <p:txBody>
          <a:bodyPr wrap="square" lIns="0" tIns="0" rIns="0" bIns="0">
            <a:spAutoFit/>
          </a:bodyPr>
          <a:lstStyle/>
          <a:p>
            <a:r>
              <a:rPr lang="en-US" sz="1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rPr>
              <a:t>Which factors influence the     cancellation of hotel reservations?</a:t>
            </a:r>
          </a:p>
          <a:p>
            <a:endParaRPr lang="en-US" sz="1400" kern="100" dirty="0">
              <a:solidFill>
                <a:schemeClr val="bg1"/>
              </a:solidFill>
              <a:latin typeface="Poppins" panose="00000500000000000000" pitchFamily="2" charset="0"/>
              <a:ea typeface="Calibri" panose="020F0502020204030204" pitchFamily="34" charset="0"/>
              <a:cs typeface="Poppins" panose="00000500000000000000" pitchFamily="2" charset="0"/>
            </a:endParaRPr>
          </a:p>
          <a:p>
            <a:endParaRPr lang="en-US" sz="1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endParaRPr>
          </a:p>
          <a:p>
            <a:endParaRPr lang="en-US" sz="1400" kern="100" dirty="0">
              <a:solidFill>
                <a:schemeClr val="bg1"/>
              </a:solidFill>
              <a:latin typeface="Poppins" panose="00000500000000000000" pitchFamily="2" charset="0"/>
              <a:ea typeface="Calibri" panose="020F0502020204030204" pitchFamily="34" charset="0"/>
              <a:cs typeface="Poppins" panose="00000500000000000000" pitchFamily="2" charset="0"/>
            </a:endParaRPr>
          </a:p>
          <a:p>
            <a:r>
              <a:rPr lang="en-US" sz="1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rPr>
              <a:t>What strategies can be implemented to improve the handling of hotel reservation cancellations?</a:t>
            </a:r>
            <a:endParaRPr lang="en-IN" sz="1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endParaRPr>
          </a:p>
          <a:p>
            <a:endParaRPr lang="en-IN" sz="1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endParaRPr>
          </a:p>
          <a:p>
            <a:endParaRPr lang="en-IN" sz="1400" kern="100" dirty="0">
              <a:solidFill>
                <a:schemeClr val="bg1"/>
              </a:solidFill>
              <a:latin typeface="Poppins" panose="00000500000000000000" pitchFamily="2" charset="0"/>
              <a:ea typeface="Calibri" panose="020F0502020204030204" pitchFamily="34" charset="0"/>
              <a:cs typeface="Poppins" panose="00000500000000000000" pitchFamily="2" charset="0"/>
            </a:endParaRPr>
          </a:p>
          <a:p>
            <a:endParaRPr lang="en-IN" sz="1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endParaRPr>
          </a:p>
          <a:p>
            <a:r>
              <a:rPr lang="en-US" sz="1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rPr>
              <a:t>How can hotels be supported in formulating pricing strategies and promotional campaigns?</a:t>
            </a:r>
            <a:endParaRPr lang="en-IN" sz="1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endParaRPr>
          </a:p>
          <a:p>
            <a:endParaRPr lang="en-IN" sz="1400" kern="100" dirty="0">
              <a:solidFill>
                <a:schemeClr val="bg1"/>
              </a:solidFill>
              <a:latin typeface="Poppins" panose="00000500000000000000" pitchFamily="2" charset="0"/>
              <a:ea typeface="Calibri" panose="020F0502020204030204" pitchFamily="34" charset="0"/>
              <a:cs typeface="Poppins" panose="00000500000000000000" pitchFamily="2" charset="0"/>
            </a:endParaRPr>
          </a:p>
          <a:p>
            <a:endParaRPr lang="en-IN" sz="1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endParaRPr>
          </a:p>
          <a:p>
            <a:endParaRPr lang="en-IN" sz="1400" kern="100" dirty="0">
              <a:solidFill>
                <a:schemeClr val="bg1"/>
              </a:solidFill>
              <a:latin typeface="Poppins" panose="00000500000000000000" pitchFamily="2" charset="0"/>
              <a:ea typeface="Calibri" panose="020F0502020204030204" pitchFamily="34" charset="0"/>
              <a:cs typeface="Poppins" panose="00000500000000000000" pitchFamily="2" charset="0"/>
            </a:endParaRPr>
          </a:p>
          <a:p>
            <a:endParaRPr lang="en-IN" sz="1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endParaRPr>
          </a:p>
          <a:p>
            <a:endParaRPr lang="en-US" sz="1400" dirty="0">
              <a:solidFill>
                <a:srgbClr val="D8CFCE"/>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38123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3631"/>
        </a:solidFill>
        <a:effectLst/>
      </p:bgPr>
    </p:bg>
    <p:spTree>
      <p:nvGrpSpPr>
        <p:cNvPr id="1" name=""/>
        <p:cNvGrpSpPr/>
        <p:nvPr/>
      </p:nvGrpSpPr>
      <p:grpSpPr>
        <a:xfrm>
          <a:off x="0" y="0"/>
          <a:ext cx="0" cy="0"/>
          <a:chOff x="0" y="0"/>
          <a:chExt cx="0" cy="0"/>
        </a:xfrm>
      </p:grpSpPr>
      <p:cxnSp>
        <p:nvCxnSpPr>
          <p:cNvPr id="58" name="Straight Connector 57">
            <a:extLst>
              <a:ext uri="{FF2B5EF4-FFF2-40B4-BE49-F238E27FC236}">
                <a16:creationId xmlns:a16="http://schemas.microsoft.com/office/drawing/2014/main" id="{4E96DFE5-67FE-5396-69D0-1988537D7F87}"/>
              </a:ext>
            </a:extLst>
          </p:cNvPr>
          <p:cNvCxnSpPr>
            <a:cxnSpLocks/>
          </p:cNvCxnSpPr>
          <p:nvPr/>
        </p:nvCxnSpPr>
        <p:spPr>
          <a:xfrm>
            <a:off x="3249199" y="999779"/>
            <a:ext cx="8406088" cy="0"/>
          </a:xfrm>
          <a:prstGeom prst="line">
            <a:avLst/>
          </a:prstGeom>
          <a:ln>
            <a:solidFill>
              <a:srgbClr val="C48F22"/>
            </a:solidFill>
            <a:tail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7C43CFF-0320-2266-94E3-98E75317D97D}"/>
              </a:ext>
            </a:extLst>
          </p:cNvPr>
          <p:cNvCxnSpPr>
            <a:cxnSpLocks/>
          </p:cNvCxnSpPr>
          <p:nvPr/>
        </p:nvCxnSpPr>
        <p:spPr>
          <a:xfrm>
            <a:off x="895037" y="3936884"/>
            <a:ext cx="5086419" cy="0"/>
          </a:xfrm>
          <a:prstGeom prst="line">
            <a:avLst/>
          </a:prstGeom>
          <a:ln>
            <a:solidFill>
              <a:srgbClr val="01534B"/>
            </a:solidFill>
            <a:tailEnd type="oval"/>
          </a:ln>
        </p:spPr>
        <p:style>
          <a:lnRef idx="1">
            <a:schemeClr val="accent1"/>
          </a:lnRef>
          <a:fillRef idx="0">
            <a:schemeClr val="accent1"/>
          </a:fillRef>
          <a:effectRef idx="0">
            <a:schemeClr val="accent1"/>
          </a:effectRef>
          <a:fontRef idx="minor">
            <a:schemeClr val="tx1"/>
          </a:fontRef>
        </p:style>
      </p:cxnSp>
      <p:pic>
        <p:nvPicPr>
          <p:cNvPr id="41" name="Picture 40" descr="A picture containing tree, water, outdoor, lake&#10;&#10;Description automatically generated">
            <a:extLst>
              <a:ext uri="{FF2B5EF4-FFF2-40B4-BE49-F238E27FC236}">
                <a16:creationId xmlns:a16="http://schemas.microsoft.com/office/drawing/2014/main" id="{63A69C9C-794B-1A2A-6B47-D71F66125C15}"/>
              </a:ext>
            </a:extLst>
          </p:cNvPr>
          <p:cNvPicPr>
            <a:picLocks noChangeAspect="1"/>
          </p:cNvPicPr>
          <p:nvPr/>
        </p:nvPicPr>
        <p:blipFill rotWithShape="1">
          <a:blip r:embed="rId3">
            <a:extLst>
              <a:ext uri="{28A0092B-C50C-407E-A947-70E740481C1C}">
                <a14:useLocalDpi xmlns:a14="http://schemas.microsoft.com/office/drawing/2010/main" val="0"/>
              </a:ext>
            </a:extLst>
          </a:blip>
          <a:srcRect l="4454" r="6351"/>
          <a:stretch/>
        </p:blipFill>
        <p:spPr>
          <a:xfrm>
            <a:off x="3846442" y="0"/>
            <a:ext cx="3437621" cy="5781051"/>
          </a:xfrm>
          <a:custGeom>
            <a:avLst/>
            <a:gdLst>
              <a:gd name="connsiteX0" fmla="*/ 0 w 3437621"/>
              <a:gd name="connsiteY0" fmla="*/ 0 h 5781051"/>
              <a:gd name="connsiteX1" fmla="*/ 3437621 w 3437621"/>
              <a:gd name="connsiteY1" fmla="*/ 0 h 5781051"/>
              <a:gd name="connsiteX2" fmla="*/ 3437621 w 3437621"/>
              <a:gd name="connsiteY2" fmla="*/ 5781051 h 5781051"/>
              <a:gd name="connsiteX3" fmla="*/ 0 w 3437621"/>
              <a:gd name="connsiteY3" fmla="*/ 5781051 h 5781051"/>
            </a:gdLst>
            <a:ahLst/>
            <a:cxnLst>
              <a:cxn ang="0">
                <a:pos x="connsiteX0" y="connsiteY0"/>
              </a:cxn>
              <a:cxn ang="0">
                <a:pos x="connsiteX1" y="connsiteY1"/>
              </a:cxn>
              <a:cxn ang="0">
                <a:pos x="connsiteX2" y="connsiteY2"/>
              </a:cxn>
              <a:cxn ang="0">
                <a:pos x="connsiteX3" y="connsiteY3"/>
              </a:cxn>
            </a:cxnLst>
            <a:rect l="l" t="t" r="r" b="b"/>
            <a:pathLst>
              <a:path w="3437621" h="5781051">
                <a:moveTo>
                  <a:pt x="0" y="0"/>
                </a:moveTo>
                <a:lnTo>
                  <a:pt x="3437621" y="0"/>
                </a:lnTo>
                <a:lnTo>
                  <a:pt x="3437621" y="5781051"/>
                </a:lnTo>
                <a:lnTo>
                  <a:pt x="0" y="5781051"/>
                </a:lnTo>
                <a:close/>
              </a:path>
            </a:pathLst>
          </a:custGeom>
          <a:effectLst>
            <a:outerShdw blurRad="127000" dist="63500" dir="5400000" algn="t" rotWithShape="0">
              <a:prstClr val="black">
                <a:alpha val="40000"/>
              </a:prstClr>
            </a:outerShdw>
          </a:effectLst>
        </p:spPr>
      </p:pic>
      <p:cxnSp>
        <p:nvCxnSpPr>
          <p:cNvPr id="30" name="Straight Connector 29">
            <a:extLst>
              <a:ext uri="{FF2B5EF4-FFF2-40B4-BE49-F238E27FC236}">
                <a16:creationId xmlns:a16="http://schemas.microsoft.com/office/drawing/2014/main" id="{6C77A7A0-443F-6438-D9D4-6A0F672C6E97}"/>
              </a:ext>
            </a:extLst>
          </p:cNvPr>
          <p:cNvCxnSpPr>
            <a:cxnSpLocks/>
          </p:cNvCxnSpPr>
          <p:nvPr/>
        </p:nvCxnSpPr>
        <p:spPr>
          <a:xfrm>
            <a:off x="515938" y="5939526"/>
            <a:ext cx="11139349" cy="0"/>
          </a:xfrm>
          <a:prstGeom prst="line">
            <a:avLst/>
          </a:prstGeom>
          <a:ln>
            <a:solidFill>
              <a:srgbClr val="C48F2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8A34A2F6-405A-E5FD-9C8C-590FA2F89A78}"/>
              </a:ext>
            </a:extLst>
          </p:cNvPr>
          <p:cNvPicPr>
            <a:picLocks noChangeAspect="1"/>
          </p:cNvPicPr>
          <p:nvPr/>
        </p:nvPicPr>
        <p:blipFill rotWithShape="1">
          <a:blip r:embed="rId4"/>
          <a:srcRect l="49084" t="14059" r="36643" b="25610"/>
          <a:stretch/>
        </p:blipFill>
        <p:spPr>
          <a:xfrm>
            <a:off x="9588063" y="2057557"/>
            <a:ext cx="2088000" cy="3723496"/>
          </a:xfrm>
          <a:custGeom>
            <a:avLst/>
            <a:gdLst>
              <a:gd name="connsiteX0" fmla="*/ 0 w 2088000"/>
              <a:gd name="connsiteY0" fmla="*/ 0 h 3723496"/>
              <a:gd name="connsiteX1" fmla="*/ 2088000 w 2088000"/>
              <a:gd name="connsiteY1" fmla="*/ 0 h 3723496"/>
              <a:gd name="connsiteX2" fmla="*/ 2088000 w 2088000"/>
              <a:gd name="connsiteY2" fmla="*/ 3723496 h 3723496"/>
              <a:gd name="connsiteX3" fmla="*/ 0 w 2088000"/>
              <a:gd name="connsiteY3" fmla="*/ 3723496 h 3723496"/>
            </a:gdLst>
            <a:ahLst/>
            <a:cxnLst>
              <a:cxn ang="0">
                <a:pos x="connsiteX0" y="connsiteY0"/>
              </a:cxn>
              <a:cxn ang="0">
                <a:pos x="connsiteX1" y="connsiteY1"/>
              </a:cxn>
              <a:cxn ang="0">
                <a:pos x="connsiteX2" y="connsiteY2"/>
              </a:cxn>
              <a:cxn ang="0">
                <a:pos x="connsiteX3" y="connsiteY3"/>
              </a:cxn>
            </a:cxnLst>
            <a:rect l="l" t="t" r="r" b="b"/>
            <a:pathLst>
              <a:path w="2088000" h="3723496">
                <a:moveTo>
                  <a:pt x="0" y="0"/>
                </a:moveTo>
                <a:lnTo>
                  <a:pt x="2088000" y="0"/>
                </a:lnTo>
                <a:lnTo>
                  <a:pt x="2088000" y="3723496"/>
                </a:lnTo>
                <a:lnTo>
                  <a:pt x="0" y="3723496"/>
                </a:lnTo>
                <a:close/>
              </a:path>
            </a:pathLst>
          </a:custGeom>
          <a:effectLst>
            <a:outerShdw blurRad="127000" dist="63500" dir="5400000" algn="t" rotWithShape="0">
              <a:prstClr val="black">
                <a:alpha val="40000"/>
              </a:prstClr>
            </a:outerShdw>
          </a:effectLst>
        </p:spPr>
      </p:pic>
      <p:pic>
        <p:nvPicPr>
          <p:cNvPr id="25" name="Picture 24">
            <a:extLst>
              <a:ext uri="{FF2B5EF4-FFF2-40B4-BE49-F238E27FC236}">
                <a16:creationId xmlns:a16="http://schemas.microsoft.com/office/drawing/2014/main" id="{B8891C50-EAE5-EC2A-9A96-038F66C333A5}"/>
              </a:ext>
            </a:extLst>
          </p:cNvPr>
          <p:cNvPicPr>
            <a:picLocks noChangeAspect="1"/>
          </p:cNvPicPr>
          <p:nvPr/>
        </p:nvPicPr>
        <p:blipFill rotWithShape="1">
          <a:blip r:embed="rId4"/>
          <a:srcRect l="34072" t="18462" r="51654" b="21207"/>
          <a:stretch/>
        </p:blipFill>
        <p:spPr>
          <a:xfrm>
            <a:off x="7392063" y="2329277"/>
            <a:ext cx="2088000" cy="3723496"/>
          </a:xfrm>
          <a:custGeom>
            <a:avLst/>
            <a:gdLst>
              <a:gd name="connsiteX0" fmla="*/ 0 w 2088000"/>
              <a:gd name="connsiteY0" fmla="*/ 0 h 3723496"/>
              <a:gd name="connsiteX1" fmla="*/ 2088000 w 2088000"/>
              <a:gd name="connsiteY1" fmla="*/ 0 h 3723496"/>
              <a:gd name="connsiteX2" fmla="*/ 2088000 w 2088000"/>
              <a:gd name="connsiteY2" fmla="*/ 3723496 h 3723496"/>
              <a:gd name="connsiteX3" fmla="*/ 0 w 2088000"/>
              <a:gd name="connsiteY3" fmla="*/ 3723496 h 3723496"/>
            </a:gdLst>
            <a:ahLst/>
            <a:cxnLst>
              <a:cxn ang="0">
                <a:pos x="connsiteX0" y="connsiteY0"/>
              </a:cxn>
              <a:cxn ang="0">
                <a:pos x="connsiteX1" y="connsiteY1"/>
              </a:cxn>
              <a:cxn ang="0">
                <a:pos x="connsiteX2" y="connsiteY2"/>
              </a:cxn>
              <a:cxn ang="0">
                <a:pos x="connsiteX3" y="connsiteY3"/>
              </a:cxn>
            </a:cxnLst>
            <a:rect l="l" t="t" r="r" b="b"/>
            <a:pathLst>
              <a:path w="2088000" h="3723496">
                <a:moveTo>
                  <a:pt x="0" y="0"/>
                </a:moveTo>
                <a:lnTo>
                  <a:pt x="2088000" y="0"/>
                </a:lnTo>
                <a:lnTo>
                  <a:pt x="2088000" y="3723496"/>
                </a:lnTo>
                <a:lnTo>
                  <a:pt x="0" y="3723496"/>
                </a:lnTo>
                <a:close/>
              </a:path>
            </a:pathLst>
          </a:custGeom>
          <a:effectLst>
            <a:outerShdw blurRad="127000" dist="63500" dir="5400000" algn="t" rotWithShape="0">
              <a:prstClr val="black">
                <a:alpha val="40000"/>
              </a:prstClr>
            </a:outerShdw>
          </a:effectLst>
        </p:spPr>
      </p:pic>
      <p:sp>
        <p:nvSpPr>
          <p:cNvPr id="7" name="Octagon 6">
            <a:extLst>
              <a:ext uri="{FF2B5EF4-FFF2-40B4-BE49-F238E27FC236}">
                <a16:creationId xmlns:a16="http://schemas.microsoft.com/office/drawing/2014/main" id="{8F86244E-E4BF-5A5A-2854-9EE6B1A483EE}"/>
              </a:ext>
            </a:extLst>
          </p:cNvPr>
          <p:cNvSpPr/>
          <p:nvPr/>
        </p:nvSpPr>
        <p:spPr>
          <a:xfrm>
            <a:off x="11807687" y="151227"/>
            <a:ext cx="268357" cy="268357"/>
          </a:xfrm>
          <a:prstGeom prst="octagon">
            <a:avLst/>
          </a:prstGeom>
          <a:solidFill>
            <a:srgbClr val="C48F22"/>
          </a:solidFill>
          <a:ln>
            <a:noFill/>
          </a:ln>
          <a:effectLst>
            <a:outerShdw blurRad="1270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C51E41F3-FCC7-8151-51F0-E9C95F9D6A9C}"/>
              </a:ext>
            </a:extLst>
          </p:cNvPr>
          <p:cNvSpPr>
            <a:spLocks noGrp="1"/>
          </p:cNvSpPr>
          <p:nvPr>
            <p:ph type="sldNum" sz="quarter" idx="12"/>
          </p:nvPr>
        </p:nvSpPr>
        <p:spPr>
          <a:xfrm>
            <a:off x="11807687" y="151227"/>
            <a:ext cx="268357" cy="268357"/>
          </a:xfrm>
        </p:spPr>
        <p:txBody>
          <a:bodyPr lIns="0" tIns="0" rIns="0" bIns="0"/>
          <a:lstStyle/>
          <a:p>
            <a:pPr algn="ctr"/>
            <a:fld id="{278B827A-04A0-4CE7-9CB1-098404624EF8}" type="slidenum">
              <a:rPr lang="en-US" sz="1000" b="1" smtClean="0">
                <a:solidFill>
                  <a:schemeClr val="bg1"/>
                </a:solidFill>
                <a:latin typeface="Book Antiqua" panose="02040602050305030304" pitchFamily="18" charset="0"/>
              </a:rPr>
              <a:pPr algn="ctr"/>
              <a:t>4</a:t>
            </a:fld>
            <a:endParaRPr lang="en-US" sz="1000" b="1">
              <a:solidFill>
                <a:schemeClr val="bg1"/>
              </a:solidFill>
              <a:latin typeface="Book Antiqua" panose="02040602050305030304" pitchFamily="18" charset="0"/>
            </a:endParaRPr>
          </a:p>
        </p:txBody>
      </p:sp>
      <p:cxnSp>
        <p:nvCxnSpPr>
          <p:cNvPr id="9" name="Straight Connector 8">
            <a:extLst>
              <a:ext uri="{FF2B5EF4-FFF2-40B4-BE49-F238E27FC236}">
                <a16:creationId xmlns:a16="http://schemas.microsoft.com/office/drawing/2014/main" id="{D805599E-DC24-DE47-357E-35AD0D4FD79E}"/>
              </a:ext>
            </a:extLst>
          </p:cNvPr>
          <p:cNvCxnSpPr/>
          <p:nvPr/>
        </p:nvCxnSpPr>
        <p:spPr>
          <a:xfrm flipH="1">
            <a:off x="10783957" y="6557203"/>
            <a:ext cx="1408043" cy="0"/>
          </a:xfrm>
          <a:prstGeom prst="line">
            <a:avLst/>
          </a:prstGeom>
          <a:ln>
            <a:solidFill>
              <a:srgbClr val="C48F2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977D742-3709-4B92-39C0-FE753BB614F4}"/>
              </a:ext>
            </a:extLst>
          </p:cNvPr>
          <p:cNvSpPr txBox="1"/>
          <p:nvPr/>
        </p:nvSpPr>
        <p:spPr>
          <a:xfrm>
            <a:off x="9849263" y="6490334"/>
            <a:ext cx="871330" cy="138499"/>
          </a:xfrm>
          <a:prstGeom prst="rect">
            <a:avLst/>
          </a:prstGeom>
          <a:noFill/>
          <a:effectLst/>
        </p:spPr>
        <p:txBody>
          <a:bodyPr wrap="square" lIns="0" tIns="0" rIns="0" bIns="0" rtlCol="0">
            <a:spAutoFit/>
          </a:bodyPr>
          <a:lstStyle/>
          <a:p>
            <a:pPr algn="r"/>
            <a:r>
              <a:rPr lang="en-US" sz="900" dirty="0">
                <a:solidFill>
                  <a:srgbClr val="D8CFCE"/>
                </a:solidFill>
                <a:latin typeface="Book Antiqua" panose="02040602050305030304" pitchFamily="18" charset="0"/>
              </a:rPr>
              <a:t>Hotel Booking</a:t>
            </a:r>
          </a:p>
        </p:txBody>
      </p:sp>
      <p:grpSp>
        <p:nvGrpSpPr>
          <p:cNvPr id="50" name="Group 49">
            <a:extLst>
              <a:ext uri="{FF2B5EF4-FFF2-40B4-BE49-F238E27FC236}">
                <a16:creationId xmlns:a16="http://schemas.microsoft.com/office/drawing/2014/main" id="{38D9202A-2FF3-C439-C8A4-B59C3C25FA9C}"/>
              </a:ext>
            </a:extLst>
          </p:cNvPr>
          <p:cNvGrpSpPr/>
          <p:nvPr/>
        </p:nvGrpSpPr>
        <p:grpSpPr>
          <a:xfrm>
            <a:off x="8143163" y="4661260"/>
            <a:ext cx="643027" cy="961466"/>
            <a:chOff x="8272373" y="4993669"/>
            <a:chExt cx="460596" cy="688692"/>
          </a:xfrm>
        </p:grpSpPr>
        <p:sp>
          <p:nvSpPr>
            <p:cNvPr id="34" name="Freeform 8">
              <a:extLst>
                <a:ext uri="{FF2B5EF4-FFF2-40B4-BE49-F238E27FC236}">
                  <a16:creationId xmlns:a16="http://schemas.microsoft.com/office/drawing/2014/main" id="{7693CCAA-75F1-9886-E05C-5BAD18F12B8B}"/>
                </a:ext>
              </a:extLst>
            </p:cNvPr>
            <p:cNvSpPr>
              <a:spLocks noEditPoints="1"/>
            </p:cNvSpPr>
            <p:nvPr/>
          </p:nvSpPr>
          <p:spPr bwMode="auto">
            <a:xfrm>
              <a:off x="8308600" y="5098862"/>
              <a:ext cx="388143" cy="583499"/>
            </a:xfrm>
            <a:custGeom>
              <a:avLst/>
              <a:gdLst>
                <a:gd name="T0" fmla="*/ 32 w 64"/>
                <a:gd name="T1" fmla="*/ 0 h 96"/>
                <a:gd name="T2" fmla="*/ 0 w 64"/>
                <a:gd name="T3" fmla="*/ 32 h 96"/>
                <a:gd name="T4" fmla="*/ 30 w 64"/>
                <a:gd name="T5" fmla="*/ 95 h 96"/>
                <a:gd name="T6" fmla="*/ 32 w 64"/>
                <a:gd name="T7" fmla="*/ 96 h 96"/>
                <a:gd name="T8" fmla="*/ 34 w 64"/>
                <a:gd name="T9" fmla="*/ 95 h 96"/>
                <a:gd name="T10" fmla="*/ 64 w 64"/>
                <a:gd name="T11" fmla="*/ 32 h 96"/>
                <a:gd name="T12" fmla="*/ 32 w 64"/>
                <a:gd name="T13" fmla="*/ 0 h 96"/>
                <a:gd name="T14" fmla="*/ 32 w 64"/>
                <a:gd name="T15" fmla="*/ 46 h 96"/>
                <a:gd name="T16" fmla="*/ 18 w 64"/>
                <a:gd name="T17" fmla="*/ 32 h 96"/>
                <a:gd name="T18" fmla="*/ 32 w 64"/>
                <a:gd name="T19" fmla="*/ 18 h 96"/>
                <a:gd name="T20" fmla="*/ 46 w 64"/>
                <a:gd name="T21" fmla="*/ 32 h 96"/>
                <a:gd name="T22" fmla="*/ 32 w 64"/>
                <a:gd name="T23" fmla="*/ 4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96">
                  <a:moveTo>
                    <a:pt x="32" y="0"/>
                  </a:moveTo>
                  <a:cubicBezTo>
                    <a:pt x="14" y="0"/>
                    <a:pt x="0" y="14"/>
                    <a:pt x="0" y="32"/>
                  </a:cubicBezTo>
                  <a:cubicBezTo>
                    <a:pt x="0" y="49"/>
                    <a:pt x="29" y="93"/>
                    <a:pt x="30" y="95"/>
                  </a:cubicBezTo>
                  <a:cubicBezTo>
                    <a:pt x="31" y="96"/>
                    <a:pt x="31" y="96"/>
                    <a:pt x="32" y="96"/>
                  </a:cubicBezTo>
                  <a:cubicBezTo>
                    <a:pt x="33" y="96"/>
                    <a:pt x="33" y="96"/>
                    <a:pt x="34" y="95"/>
                  </a:cubicBezTo>
                  <a:cubicBezTo>
                    <a:pt x="35" y="93"/>
                    <a:pt x="64" y="49"/>
                    <a:pt x="64" y="32"/>
                  </a:cubicBezTo>
                  <a:cubicBezTo>
                    <a:pt x="64" y="14"/>
                    <a:pt x="50" y="0"/>
                    <a:pt x="32" y="0"/>
                  </a:cubicBezTo>
                  <a:close/>
                  <a:moveTo>
                    <a:pt x="32" y="46"/>
                  </a:moveTo>
                  <a:cubicBezTo>
                    <a:pt x="24" y="46"/>
                    <a:pt x="18" y="40"/>
                    <a:pt x="18" y="32"/>
                  </a:cubicBezTo>
                  <a:cubicBezTo>
                    <a:pt x="18" y="24"/>
                    <a:pt x="24" y="18"/>
                    <a:pt x="32" y="18"/>
                  </a:cubicBezTo>
                  <a:cubicBezTo>
                    <a:pt x="40" y="18"/>
                    <a:pt x="46" y="24"/>
                    <a:pt x="46" y="32"/>
                  </a:cubicBezTo>
                  <a:cubicBezTo>
                    <a:pt x="46" y="40"/>
                    <a:pt x="40" y="46"/>
                    <a:pt x="32" y="46"/>
                  </a:cubicBezTo>
                  <a:close/>
                </a:path>
              </a:pathLst>
            </a:custGeom>
            <a:solidFill>
              <a:srgbClr val="C48F22"/>
            </a:solidFill>
            <a:ln>
              <a:noFill/>
            </a:ln>
          </p:spPr>
          <p:txBody>
            <a:bodyPr vert="horz" wrap="square" lIns="91440" tIns="45720" rIns="91440" bIns="45720" numCol="1" anchor="t" anchorCtr="0" compatLnSpc="1">
              <a:prstTxWarp prst="textNoShape">
                <a:avLst/>
              </a:prstTxWarp>
            </a:bodyPr>
            <a:lstStyle/>
            <a:p>
              <a:endParaRPr lang="id-ID"/>
            </a:p>
          </p:txBody>
        </p:sp>
        <p:pic>
          <p:nvPicPr>
            <p:cNvPr id="28" name="Picture 27" descr="A building with palm trees and a fountain in front of it&#10;&#10;Description automatically generated with low confidence">
              <a:extLst>
                <a:ext uri="{FF2B5EF4-FFF2-40B4-BE49-F238E27FC236}">
                  <a16:creationId xmlns:a16="http://schemas.microsoft.com/office/drawing/2014/main" id="{BC6C065D-FA8A-AEA8-A925-E33FCCB14306}"/>
                </a:ext>
              </a:extLst>
            </p:cNvPr>
            <p:cNvPicPr>
              <a:picLocks noChangeAspect="1"/>
            </p:cNvPicPr>
            <p:nvPr/>
          </p:nvPicPr>
          <p:blipFill rotWithShape="1">
            <a:blip r:embed="rId5">
              <a:extLst>
                <a:ext uri="{28A0092B-C50C-407E-A947-70E740481C1C}">
                  <a14:useLocalDpi xmlns:a14="http://schemas.microsoft.com/office/drawing/2010/main" val="0"/>
                </a:ext>
              </a:extLst>
            </a:blip>
            <a:srcRect l="8363" t="-330" r="26396" b="2469"/>
            <a:stretch/>
          </p:blipFill>
          <p:spPr>
            <a:xfrm>
              <a:off x="8272373" y="4993669"/>
              <a:ext cx="460596" cy="460596"/>
            </a:xfrm>
            <a:prstGeom prst="ellipse">
              <a:avLst/>
            </a:prstGeom>
            <a:ln w="25400">
              <a:solidFill>
                <a:srgbClr val="C48F22"/>
              </a:solidFill>
            </a:ln>
            <a:effectLst>
              <a:outerShdw blurRad="127000" dist="63500" dir="5400000" algn="t" rotWithShape="0">
                <a:prstClr val="black">
                  <a:alpha val="40000"/>
                </a:prstClr>
              </a:outerShdw>
            </a:effectLst>
          </p:spPr>
        </p:pic>
      </p:grpSp>
      <p:sp>
        <p:nvSpPr>
          <p:cNvPr id="44" name="TextBox 43">
            <a:extLst>
              <a:ext uri="{FF2B5EF4-FFF2-40B4-BE49-F238E27FC236}">
                <a16:creationId xmlns:a16="http://schemas.microsoft.com/office/drawing/2014/main" id="{74F1C4B0-6D2A-BD55-6F9E-B76F09E2FA58}"/>
              </a:ext>
            </a:extLst>
          </p:cNvPr>
          <p:cNvSpPr txBox="1"/>
          <p:nvPr/>
        </p:nvSpPr>
        <p:spPr>
          <a:xfrm>
            <a:off x="895037" y="835164"/>
            <a:ext cx="11139349" cy="800219"/>
          </a:xfrm>
          <a:prstGeom prst="rect">
            <a:avLst/>
          </a:prstGeom>
          <a:noFill/>
          <a:effectLst/>
        </p:spPr>
        <p:txBody>
          <a:bodyPr wrap="square" lIns="0" tIns="0" rIns="0" bIns="0" rtlCol="0">
            <a:spAutoFit/>
          </a:bodyPr>
          <a:lstStyle/>
          <a:p>
            <a:r>
              <a:rPr lang="en-US" sz="2400" dirty="0">
                <a:solidFill>
                  <a:srgbClr val="C48F22"/>
                </a:solidFill>
                <a:latin typeface="Book Antiqua" panose="02040602050305030304" pitchFamily="18" charset="0"/>
              </a:rPr>
              <a:t>HYPOTHESIS</a:t>
            </a:r>
            <a:endParaRPr lang="en-IN" sz="2400" dirty="0">
              <a:solidFill>
                <a:srgbClr val="C48F22"/>
              </a:solidFill>
              <a:latin typeface="Book Antiqua" panose="02040602050305030304" pitchFamily="18" charset="0"/>
            </a:endParaRPr>
          </a:p>
          <a:p>
            <a:endParaRPr lang="en-US" sz="2800" dirty="0">
              <a:solidFill>
                <a:srgbClr val="C48F22"/>
              </a:solidFill>
              <a:latin typeface="Book Antiqua" panose="02040602050305030304" pitchFamily="18" charset="0"/>
            </a:endParaRPr>
          </a:p>
        </p:txBody>
      </p:sp>
      <p:pic>
        <p:nvPicPr>
          <p:cNvPr id="46" name="Picture 45" descr="A table with plates of food and glasses of wine&#10;&#10;Description automatically generated with medium confidence">
            <a:extLst>
              <a:ext uri="{FF2B5EF4-FFF2-40B4-BE49-F238E27FC236}">
                <a16:creationId xmlns:a16="http://schemas.microsoft.com/office/drawing/2014/main" id="{B2DE5DEE-8190-4821-86F4-0BCE056864E9}"/>
              </a:ext>
            </a:extLst>
          </p:cNvPr>
          <p:cNvPicPr>
            <a:picLocks noChangeAspect="1"/>
          </p:cNvPicPr>
          <p:nvPr/>
        </p:nvPicPr>
        <p:blipFill rotWithShape="1">
          <a:blip r:embed="rId6">
            <a:extLst>
              <a:ext uri="{28A0092B-C50C-407E-A947-70E740481C1C}">
                <a14:useLocalDpi xmlns:a14="http://schemas.microsoft.com/office/drawing/2010/main" val="0"/>
              </a:ext>
            </a:extLst>
          </a:blip>
          <a:srcRect t="20720" b="8636"/>
          <a:stretch/>
        </p:blipFill>
        <p:spPr>
          <a:xfrm>
            <a:off x="7388611" y="-1"/>
            <a:ext cx="2091452" cy="2216031"/>
          </a:xfrm>
          <a:prstGeom prst="rect">
            <a:avLst/>
          </a:prstGeom>
          <a:effectLst>
            <a:outerShdw blurRad="127000" dist="63500" dir="5400000" algn="t" rotWithShape="0">
              <a:prstClr val="black">
                <a:alpha val="40000"/>
              </a:prstClr>
            </a:outerShdw>
          </a:effectLst>
        </p:spPr>
      </p:pic>
      <p:sp>
        <p:nvSpPr>
          <p:cNvPr id="47" name="TextBox 46">
            <a:extLst>
              <a:ext uri="{FF2B5EF4-FFF2-40B4-BE49-F238E27FC236}">
                <a16:creationId xmlns:a16="http://schemas.microsoft.com/office/drawing/2014/main" id="{F44045D4-FFF9-3E70-436E-83ABC9CF3C4D}"/>
              </a:ext>
            </a:extLst>
          </p:cNvPr>
          <p:cNvSpPr txBox="1"/>
          <p:nvPr/>
        </p:nvSpPr>
        <p:spPr>
          <a:xfrm>
            <a:off x="543379" y="1438405"/>
            <a:ext cx="2961861" cy="4308872"/>
          </a:xfrm>
          <a:prstGeom prst="rect">
            <a:avLst/>
          </a:prstGeom>
          <a:noFill/>
        </p:spPr>
        <p:txBody>
          <a:bodyPr wrap="square" lIns="0" tIns="0" rIns="0" bIns="0">
            <a:spAutoFit/>
          </a:bodyPr>
          <a:lstStyle/>
          <a:p>
            <a:r>
              <a:rPr lang="en-US" sz="1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rPr>
              <a:t>Higher prices are likely to correlate with increased cancellation rates.</a:t>
            </a:r>
            <a:endParaRPr lang="en-IN" sz="1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endParaRPr>
          </a:p>
          <a:p>
            <a:endParaRPr lang="en-US" sz="1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endParaRPr>
          </a:p>
          <a:p>
            <a:endParaRPr lang="en-US" sz="1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endParaRPr>
          </a:p>
          <a:p>
            <a:endParaRPr lang="en-US" sz="1400" kern="100" dirty="0">
              <a:solidFill>
                <a:schemeClr val="bg1"/>
              </a:solidFill>
              <a:latin typeface="Poppins" panose="00000500000000000000" pitchFamily="2" charset="0"/>
              <a:ea typeface="Calibri" panose="020F0502020204030204" pitchFamily="34" charset="0"/>
              <a:cs typeface="Poppins" panose="00000500000000000000" pitchFamily="2" charset="0"/>
            </a:endParaRPr>
          </a:p>
          <a:p>
            <a:r>
              <a:rPr lang="en-US" sz="1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rPr>
              <a:t>Resort hotel shows higher average daily rate compared to City hotel.</a:t>
            </a:r>
            <a:endParaRPr lang="en-IN" sz="1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endParaRPr>
          </a:p>
          <a:p>
            <a:endParaRPr lang="en-IN" sz="1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endParaRPr>
          </a:p>
          <a:p>
            <a:endParaRPr lang="en-IN" sz="1400" kern="100" dirty="0">
              <a:solidFill>
                <a:schemeClr val="bg1"/>
              </a:solidFill>
              <a:latin typeface="Poppins" panose="00000500000000000000" pitchFamily="2" charset="0"/>
              <a:ea typeface="Calibri" panose="020F0502020204030204" pitchFamily="34" charset="0"/>
              <a:cs typeface="Poppins" panose="00000500000000000000" pitchFamily="2" charset="0"/>
            </a:endParaRPr>
          </a:p>
          <a:p>
            <a:endParaRPr lang="en-IN" sz="1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endParaRPr>
          </a:p>
          <a:p>
            <a:r>
              <a:rPr lang="en-US" sz="1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rPr>
              <a:t>The predominant method for clients to make reservations is through offline travel agents.</a:t>
            </a:r>
            <a:endParaRPr lang="en-IN" sz="1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endParaRPr>
          </a:p>
          <a:p>
            <a:endParaRPr lang="en-IN" sz="1400" kern="100" dirty="0">
              <a:solidFill>
                <a:schemeClr val="bg1"/>
              </a:solidFill>
              <a:latin typeface="Poppins" panose="00000500000000000000" pitchFamily="2" charset="0"/>
              <a:ea typeface="Calibri" panose="020F0502020204030204" pitchFamily="34" charset="0"/>
              <a:cs typeface="Poppins" panose="00000500000000000000" pitchFamily="2" charset="0"/>
            </a:endParaRPr>
          </a:p>
          <a:p>
            <a:endParaRPr lang="en-IN" sz="1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endParaRPr>
          </a:p>
          <a:p>
            <a:endParaRPr lang="en-IN" sz="1400" kern="100" dirty="0">
              <a:solidFill>
                <a:schemeClr val="bg1"/>
              </a:solidFill>
              <a:latin typeface="Poppins" panose="00000500000000000000" pitchFamily="2" charset="0"/>
              <a:ea typeface="Calibri" panose="020F0502020204030204" pitchFamily="34" charset="0"/>
              <a:cs typeface="Poppins" panose="00000500000000000000" pitchFamily="2" charset="0"/>
            </a:endParaRPr>
          </a:p>
          <a:p>
            <a:endParaRPr lang="en-IN" sz="1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endParaRPr>
          </a:p>
          <a:p>
            <a:endParaRPr lang="en-US" sz="1400" dirty="0">
              <a:solidFill>
                <a:srgbClr val="D8CFCE"/>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246278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363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5560D64F-6F4F-EAF0-BAB7-5E47E078B92D}"/>
              </a:ext>
            </a:extLst>
          </p:cNvPr>
          <p:cNvCxnSpPr>
            <a:cxnSpLocks/>
          </p:cNvCxnSpPr>
          <p:nvPr/>
        </p:nvCxnSpPr>
        <p:spPr>
          <a:xfrm flipH="1">
            <a:off x="6400800" y="999779"/>
            <a:ext cx="5791200" cy="0"/>
          </a:xfrm>
          <a:prstGeom prst="line">
            <a:avLst/>
          </a:prstGeom>
          <a:ln>
            <a:solidFill>
              <a:srgbClr val="C48F22"/>
            </a:solidFill>
            <a:tailEnd type="oval"/>
          </a:ln>
        </p:spPr>
        <p:style>
          <a:lnRef idx="1">
            <a:schemeClr val="accent1"/>
          </a:lnRef>
          <a:fillRef idx="0">
            <a:schemeClr val="accent1"/>
          </a:fillRef>
          <a:effectRef idx="0">
            <a:schemeClr val="accent1"/>
          </a:effectRef>
          <a:fontRef idx="minor">
            <a:schemeClr val="tx1"/>
          </a:fontRef>
        </p:style>
      </p:cxnSp>
      <p:sp>
        <p:nvSpPr>
          <p:cNvPr id="6" name="Octagon 5">
            <a:extLst>
              <a:ext uri="{FF2B5EF4-FFF2-40B4-BE49-F238E27FC236}">
                <a16:creationId xmlns:a16="http://schemas.microsoft.com/office/drawing/2014/main" id="{76C75396-874D-0A1F-9DD8-2AFCFB635FF8}"/>
              </a:ext>
            </a:extLst>
          </p:cNvPr>
          <p:cNvSpPr/>
          <p:nvPr/>
        </p:nvSpPr>
        <p:spPr>
          <a:xfrm>
            <a:off x="11807687" y="151227"/>
            <a:ext cx="268357" cy="268357"/>
          </a:xfrm>
          <a:prstGeom prst="octagon">
            <a:avLst/>
          </a:prstGeom>
          <a:solidFill>
            <a:srgbClr val="C48F22"/>
          </a:solidFill>
          <a:ln>
            <a:noFill/>
          </a:ln>
          <a:effectLst>
            <a:outerShdw blurRad="1270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lide Number Placeholder 3">
            <a:extLst>
              <a:ext uri="{FF2B5EF4-FFF2-40B4-BE49-F238E27FC236}">
                <a16:creationId xmlns:a16="http://schemas.microsoft.com/office/drawing/2014/main" id="{D355DCE6-5919-5FC0-A6CE-6D5C4B577207}"/>
              </a:ext>
            </a:extLst>
          </p:cNvPr>
          <p:cNvSpPr>
            <a:spLocks noGrp="1"/>
          </p:cNvSpPr>
          <p:nvPr>
            <p:ph type="sldNum" sz="quarter" idx="12"/>
          </p:nvPr>
        </p:nvSpPr>
        <p:spPr>
          <a:xfrm>
            <a:off x="11807687" y="151227"/>
            <a:ext cx="268357" cy="268357"/>
          </a:xfrm>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fld id="{278B827A-04A0-4CE7-9CB1-098404624EF8}" type="slidenum">
              <a:rPr kumimoji="0" lang="en-US" sz="1000" b="1" i="0" u="none" strike="noStrike" kern="1200" cap="none" spc="0" normalizeH="0" baseline="0" noProof="0" smtClean="0">
                <a:ln>
                  <a:noFill/>
                </a:ln>
                <a:solidFill>
                  <a:prstClr val="white"/>
                </a:solidFill>
                <a:effectLst/>
                <a:uLnTx/>
                <a:uFillTx/>
                <a:latin typeface="Book Antiqua" panose="02040602050305030304" pitchFamily="18"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000" b="1" i="0" u="none" strike="noStrike" kern="1200" cap="none" spc="0" normalizeH="0" baseline="0" noProof="0">
              <a:ln>
                <a:noFill/>
              </a:ln>
              <a:solidFill>
                <a:prstClr val="white"/>
              </a:solidFill>
              <a:effectLst/>
              <a:uLnTx/>
              <a:uFillTx/>
              <a:latin typeface="Book Antiqua" panose="02040602050305030304" pitchFamily="18" charset="0"/>
              <a:ea typeface="+mn-ea"/>
              <a:cs typeface="+mn-cs"/>
            </a:endParaRPr>
          </a:p>
        </p:txBody>
      </p:sp>
      <p:cxnSp>
        <p:nvCxnSpPr>
          <p:cNvPr id="9" name="Straight Connector 8">
            <a:extLst>
              <a:ext uri="{FF2B5EF4-FFF2-40B4-BE49-F238E27FC236}">
                <a16:creationId xmlns:a16="http://schemas.microsoft.com/office/drawing/2014/main" id="{B0C6CE04-24CA-7131-63C7-C9054D61804A}"/>
              </a:ext>
            </a:extLst>
          </p:cNvPr>
          <p:cNvCxnSpPr/>
          <p:nvPr/>
        </p:nvCxnSpPr>
        <p:spPr>
          <a:xfrm flipH="1">
            <a:off x="10783957" y="6557203"/>
            <a:ext cx="1408043" cy="0"/>
          </a:xfrm>
          <a:prstGeom prst="line">
            <a:avLst/>
          </a:prstGeom>
          <a:ln>
            <a:solidFill>
              <a:srgbClr val="C48F2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B87A12-52EF-0C78-7A94-67C457F5867C}"/>
              </a:ext>
            </a:extLst>
          </p:cNvPr>
          <p:cNvSpPr txBox="1"/>
          <p:nvPr/>
        </p:nvSpPr>
        <p:spPr>
          <a:xfrm>
            <a:off x="9849263" y="6490334"/>
            <a:ext cx="871330" cy="138499"/>
          </a:xfrm>
          <a:prstGeom prst="rect">
            <a:avLst/>
          </a:prstGeom>
          <a:noFill/>
          <a:effectLst/>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D8CFCE"/>
                </a:solidFill>
                <a:effectLst/>
                <a:uLnTx/>
                <a:uFillTx/>
                <a:latin typeface="Book Antiqua" panose="02040602050305030304" pitchFamily="18" charset="0"/>
                <a:ea typeface="+mn-ea"/>
                <a:cs typeface="+mn-cs"/>
              </a:rPr>
              <a:t>Hotel Booking</a:t>
            </a:r>
          </a:p>
        </p:txBody>
      </p:sp>
      <p:sp>
        <p:nvSpPr>
          <p:cNvPr id="16" name="TextBox 15">
            <a:extLst>
              <a:ext uri="{FF2B5EF4-FFF2-40B4-BE49-F238E27FC236}">
                <a16:creationId xmlns:a16="http://schemas.microsoft.com/office/drawing/2014/main" id="{BE821FC5-5267-89A6-10A8-95D98EA7F6D0}"/>
              </a:ext>
            </a:extLst>
          </p:cNvPr>
          <p:cNvSpPr txBox="1"/>
          <p:nvPr/>
        </p:nvSpPr>
        <p:spPr>
          <a:xfrm>
            <a:off x="630621" y="630447"/>
            <a:ext cx="5821801" cy="738664"/>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dirty="0">
                <a:solidFill>
                  <a:srgbClr val="C48F22"/>
                </a:solidFill>
                <a:latin typeface="Book Antiqua" panose="02040602050305030304" pitchFamily="18" charset="0"/>
              </a:rPr>
              <a:t>Analysis</a:t>
            </a:r>
            <a:r>
              <a:rPr kumimoji="0" lang="en-US" sz="4800" b="0" i="0" u="none" strike="noStrike" kern="1200" cap="none" spc="0" normalizeH="0" baseline="0" noProof="0" dirty="0">
                <a:ln>
                  <a:noFill/>
                </a:ln>
                <a:solidFill>
                  <a:srgbClr val="C48F22"/>
                </a:solidFill>
                <a:effectLst/>
                <a:uLnTx/>
                <a:uFillTx/>
                <a:latin typeface="Book Antiqua" panose="02040602050305030304" pitchFamily="18" charset="0"/>
                <a:ea typeface="+mn-ea"/>
                <a:cs typeface="+mn-cs"/>
              </a:rPr>
              <a:t> &amp; Findings</a:t>
            </a:r>
          </a:p>
        </p:txBody>
      </p:sp>
      <p:pic>
        <p:nvPicPr>
          <p:cNvPr id="5" name="Picture 4">
            <a:extLst>
              <a:ext uri="{FF2B5EF4-FFF2-40B4-BE49-F238E27FC236}">
                <a16:creationId xmlns:a16="http://schemas.microsoft.com/office/drawing/2014/main" id="{042669EB-E6B7-4D32-8B7C-0AE3CF2C14BD}"/>
              </a:ext>
            </a:extLst>
          </p:cNvPr>
          <p:cNvPicPr>
            <a:picLocks noChangeAspect="1"/>
          </p:cNvPicPr>
          <p:nvPr/>
        </p:nvPicPr>
        <p:blipFill>
          <a:blip r:embed="rId3"/>
          <a:stretch>
            <a:fillRect/>
          </a:stretch>
        </p:blipFill>
        <p:spPr>
          <a:xfrm>
            <a:off x="553259" y="1782937"/>
            <a:ext cx="6235820" cy="4171814"/>
          </a:xfrm>
          <a:prstGeom prst="rect">
            <a:avLst/>
          </a:prstGeom>
        </p:spPr>
      </p:pic>
      <p:sp>
        <p:nvSpPr>
          <p:cNvPr id="8" name="TextBox 7">
            <a:extLst>
              <a:ext uri="{FF2B5EF4-FFF2-40B4-BE49-F238E27FC236}">
                <a16:creationId xmlns:a16="http://schemas.microsoft.com/office/drawing/2014/main" id="{8E23F690-7A7B-D9A6-92A7-C6DC7BB9F6AA}"/>
              </a:ext>
            </a:extLst>
          </p:cNvPr>
          <p:cNvSpPr txBox="1"/>
          <p:nvPr/>
        </p:nvSpPr>
        <p:spPr>
          <a:xfrm>
            <a:off x="7250151" y="2299183"/>
            <a:ext cx="4092497" cy="3139321"/>
          </a:xfrm>
          <a:prstGeom prst="rect">
            <a:avLst/>
          </a:prstGeom>
          <a:noFill/>
        </p:spPr>
        <p:txBody>
          <a:bodyPr wrap="square" rtlCol="0">
            <a:spAutoFit/>
          </a:bodyPr>
          <a:lstStyle/>
          <a:p>
            <a:r>
              <a:rPr lang="en-US" sz="18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rPr>
              <a:t>The provided bar graph illustrates the distribution of cancelled and non-cancelled reservations. It is apparent that a substantial portion of reservations remains unaffected by cancellations (61%). Nonetheless, the cancellation rate of 39% is notably high, signifying a considerable impact on the hotels' revenue.</a:t>
            </a:r>
            <a:endParaRPr lang="en-IN" sz="18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endParaRPr>
          </a:p>
          <a:p>
            <a:endParaRPr lang="en-IN" dirty="0"/>
          </a:p>
        </p:txBody>
      </p:sp>
    </p:spTree>
    <p:extLst>
      <p:ext uri="{BB962C8B-B14F-4D97-AF65-F5344CB8AC3E}">
        <p14:creationId xmlns:p14="http://schemas.microsoft.com/office/powerpoint/2010/main" val="3666398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363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5560D64F-6F4F-EAF0-BAB7-5E47E078B92D}"/>
              </a:ext>
            </a:extLst>
          </p:cNvPr>
          <p:cNvCxnSpPr>
            <a:cxnSpLocks/>
          </p:cNvCxnSpPr>
          <p:nvPr/>
        </p:nvCxnSpPr>
        <p:spPr>
          <a:xfrm flipH="1">
            <a:off x="6400800" y="999779"/>
            <a:ext cx="5791200" cy="0"/>
          </a:xfrm>
          <a:prstGeom prst="line">
            <a:avLst/>
          </a:prstGeom>
          <a:ln>
            <a:solidFill>
              <a:srgbClr val="C48F22"/>
            </a:solidFill>
            <a:tailEnd type="oval"/>
          </a:ln>
        </p:spPr>
        <p:style>
          <a:lnRef idx="1">
            <a:schemeClr val="accent1"/>
          </a:lnRef>
          <a:fillRef idx="0">
            <a:schemeClr val="accent1"/>
          </a:fillRef>
          <a:effectRef idx="0">
            <a:schemeClr val="accent1"/>
          </a:effectRef>
          <a:fontRef idx="minor">
            <a:schemeClr val="tx1"/>
          </a:fontRef>
        </p:style>
      </p:cxnSp>
      <p:sp>
        <p:nvSpPr>
          <p:cNvPr id="6" name="Octagon 5">
            <a:extLst>
              <a:ext uri="{FF2B5EF4-FFF2-40B4-BE49-F238E27FC236}">
                <a16:creationId xmlns:a16="http://schemas.microsoft.com/office/drawing/2014/main" id="{76C75396-874D-0A1F-9DD8-2AFCFB635FF8}"/>
              </a:ext>
            </a:extLst>
          </p:cNvPr>
          <p:cNvSpPr/>
          <p:nvPr/>
        </p:nvSpPr>
        <p:spPr>
          <a:xfrm>
            <a:off x="11807687" y="151227"/>
            <a:ext cx="268357" cy="268357"/>
          </a:xfrm>
          <a:prstGeom prst="octagon">
            <a:avLst/>
          </a:prstGeom>
          <a:solidFill>
            <a:srgbClr val="C48F22"/>
          </a:solidFill>
          <a:ln>
            <a:noFill/>
          </a:ln>
          <a:effectLst>
            <a:outerShdw blurRad="1270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lide Number Placeholder 3">
            <a:extLst>
              <a:ext uri="{FF2B5EF4-FFF2-40B4-BE49-F238E27FC236}">
                <a16:creationId xmlns:a16="http://schemas.microsoft.com/office/drawing/2014/main" id="{D355DCE6-5919-5FC0-A6CE-6D5C4B577207}"/>
              </a:ext>
            </a:extLst>
          </p:cNvPr>
          <p:cNvSpPr>
            <a:spLocks noGrp="1"/>
          </p:cNvSpPr>
          <p:nvPr>
            <p:ph type="sldNum" sz="quarter" idx="12"/>
          </p:nvPr>
        </p:nvSpPr>
        <p:spPr>
          <a:xfrm>
            <a:off x="11807687" y="151227"/>
            <a:ext cx="268357" cy="268357"/>
          </a:xfrm>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fld id="{278B827A-04A0-4CE7-9CB1-098404624EF8}" type="slidenum">
              <a:rPr kumimoji="0" lang="en-US" sz="1000" b="1" i="0" u="none" strike="noStrike" kern="1200" cap="none" spc="0" normalizeH="0" baseline="0" noProof="0" smtClean="0">
                <a:ln>
                  <a:noFill/>
                </a:ln>
                <a:solidFill>
                  <a:prstClr val="white"/>
                </a:solidFill>
                <a:effectLst/>
                <a:uLnTx/>
                <a:uFillTx/>
                <a:latin typeface="Book Antiqua" panose="02040602050305030304" pitchFamily="18"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1000" b="1" i="0" u="none" strike="noStrike" kern="1200" cap="none" spc="0" normalizeH="0" baseline="0" noProof="0">
              <a:ln>
                <a:noFill/>
              </a:ln>
              <a:solidFill>
                <a:prstClr val="white"/>
              </a:solidFill>
              <a:effectLst/>
              <a:uLnTx/>
              <a:uFillTx/>
              <a:latin typeface="Book Antiqua" panose="02040602050305030304" pitchFamily="18" charset="0"/>
              <a:ea typeface="+mn-ea"/>
              <a:cs typeface="+mn-cs"/>
            </a:endParaRPr>
          </a:p>
        </p:txBody>
      </p:sp>
      <p:cxnSp>
        <p:nvCxnSpPr>
          <p:cNvPr id="9" name="Straight Connector 8">
            <a:extLst>
              <a:ext uri="{FF2B5EF4-FFF2-40B4-BE49-F238E27FC236}">
                <a16:creationId xmlns:a16="http://schemas.microsoft.com/office/drawing/2014/main" id="{B0C6CE04-24CA-7131-63C7-C9054D61804A}"/>
              </a:ext>
            </a:extLst>
          </p:cNvPr>
          <p:cNvCxnSpPr/>
          <p:nvPr/>
        </p:nvCxnSpPr>
        <p:spPr>
          <a:xfrm flipH="1">
            <a:off x="10783957" y="6557203"/>
            <a:ext cx="1408043" cy="0"/>
          </a:xfrm>
          <a:prstGeom prst="line">
            <a:avLst/>
          </a:prstGeom>
          <a:ln>
            <a:solidFill>
              <a:srgbClr val="C48F2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B87A12-52EF-0C78-7A94-67C457F5867C}"/>
              </a:ext>
            </a:extLst>
          </p:cNvPr>
          <p:cNvSpPr txBox="1"/>
          <p:nvPr/>
        </p:nvSpPr>
        <p:spPr>
          <a:xfrm>
            <a:off x="9849263" y="6490334"/>
            <a:ext cx="871330" cy="138499"/>
          </a:xfrm>
          <a:prstGeom prst="rect">
            <a:avLst/>
          </a:prstGeom>
          <a:noFill/>
          <a:effectLst/>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D8CFCE"/>
                </a:solidFill>
                <a:effectLst/>
                <a:uLnTx/>
                <a:uFillTx/>
                <a:latin typeface="Book Antiqua" panose="02040602050305030304" pitchFamily="18" charset="0"/>
                <a:ea typeface="+mn-ea"/>
                <a:cs typeface="+mn-cs"/>
              </a:rPr>
              <a:t>Hotel Booking</a:t>
            </a:r>
          </a:p>
        </p:txBody>
      </p:sp>
      <p:sp>
        <p:nvSpPr>
          <p:cNvPr id="16" name="TextBox 15">
            <a:extLst>
              <a:ext uri="{FF2B5EF4-FFF2-40B4-BE49-F238E27FC236}">
                <a16:creationId xmlns:a16="http://schemas.microsoft.com/office/drawing/2014/main" id="{BE821FC5-5267-89A6-10A8-95D98EA7F6D0}"/>
              </a:ext>
            </a:extLst>
          </p:cNvPr>
          <p:cNvSpPr txBox="1"/>
          <p:nvPr/>
        </p:nvSpPr>
        <p:spPr>
          <a:xfrm>
            <a:off x="630621" y="630447"/>
            <a:ext cx="5821801" cy="738664"/>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dirty="0">
                <a:solidFill>
                  <a:srgbClr val="C48F22"/>
                </a:solidFill>
                <a:latin typeface="Book Antiqua" panose="02040602050305030304" pitchFamily="18" charset="0"/>
              </a:rPr>
              <a:t>Analysis</a:t>
            </a:r>
            <a:r>
              <a:rPr kumimoji="0" lang="en-US" sz="4800" b="0" i="0" u="none" strike="noStrike" kern="1200" cap="none" spc="0" normalizeH="0" baseline="0" noProof="0" dirty="0">
                <a:ln>
                  <a:noFill/>
                </a:ln>
                <a:solidFill>
                  <a:srgbClr val="C48F22"/>
                </a:solidFill>
                <a:effectLst/>
                <a:uLnTx/>
                <a:uFillTx/>
                <a:latin typeface="Book Antiqua" panose="02040602050305030304" pitchFamily="18" charset="0"/>
                <a:ea typeface="+mn-ea"/>
                <a:cs typeface="+mn-cs"/>
              </a:rPr>
              <a:t> &amp; Findings</a:t>
            </a:r>
          </a:p>
        </p:txBody>
      </p:sp>
      <p:sp>
        <p:nvSpPr>
          <p:cNvPr id="8" name="TextBox 7">
            <a:extLst>
              <a:ext uri="{FF2B5EF4-FFF2-40B4-BE49-F238E27FC236}">
                <a16:creationId xmlns:a16="http://schemas.microsoft.com/office/drawing/2014/main" id="{8E23F690-7A7B-D9A6-92A7-C6DC7BB9F6AA}"/>
              </a:ext>
            </a:extLst>
          </p:cNvPr>
          <p:cNvSpPr txBox="1"/>
          <p:nvPr/>
        </p:nvSpPr>
        <p:spPr>
          <a:xfrm>
            <a:off x="7250151" y="2299183"/>
            <a:ext cx="4092497" cy="2862322"/>
          </a:xfrm>
          <a:prstGeom prst="rect">
            <a:avLst/>
          </a:prstGeom>
          <a:noFill/>
        </p:spPr>
        <p:txBody>
          <a:bodyPr wrap="square" rtlCol="0">
            <a:spAutoFit/>
          </a:bodyPr>
          <a:lstStyle/>
          <a:p>
            <a:r>
              <a:rPr lang="en-US" dirty="0">
                <a:solidFill>
                  <a:schemeClr val="bg1"/>
                </a:solidFill>
              </a:rPr>
              <a:t>When comparing resort hotels to city hotels, it appears that city hotels tend to have a greater volume of bookings. This discrepancy might be attributed to the possibility that resort hotels typically command higher prices than city hotels. However, despite this difference, city hotels have also experienced higher cancellation rates compared to resort hotels.</a:t>
            </a:r>
            <a:endParaRPr lang="en-IN" dirty="0">
              <a:solidFill>
                <a:schemeClr val="bg1"/>
              </a:solidFill>
            </a:endParaRPr>
          </a:p>
        </p:txBody>
      </p:sp>
      <p:pic>
        <p:nvPicPr>
          <p:cNvPr id="2" name="Picture 1">
            <a:extLst>
              <a:ext uri="{FF2B5EF4-FFF2-40B4-BE49-F238E27FC236}">
                <a16:creationId xmlns:a16="http://schemas.microsoft.com/office/drawing/2014/main" id="{8D4F2C9A-1C02-1755-CB91-95585AD38A0B}"/>
              </a:ext>
            </a:extLst>
          </p:cNvPr>
          <p:cNvPicPr>
            <a:picLocks noChangeAspect="1"/>
          </p:cNvPicPr>
          <p:nvPr/>
        </p:nvPicPr>
        <p:blipFill>
          <a:blip r:embed="rId3"/>
          <a:stretch>
            <a:fillRect/>
          </a:stretch>
        </p:blipFill>
        <p:spPr>
          <a:xfrm>
            <a:off x="487431" y="1494276"/>
            <a:ext cx="6448628" cy="4828462"/>
          </a:xfrm>
          <a:prstGeom prst="rect">
            <a:avLst/>
          </a:prstGeom>
        </p:spPr>
      </p:pic>
    </p:spTree>
    <p:extLst>
      <p:ext uri="{BB962C8B-B14F-4D97-AF65-F5344CB8AC3E}">
        <p14:creationId xmlns:p14="http://schemas.microsoft.com/office/powerpoint/2010/main" val="2280896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363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5560D64F-6F4F-EAF0-BAB7-5E47E078B92D}"/>
              </a:ext>
            </a:extLst>
          </p:cNvPr>
          <p:cNvCxnSpPr>
            <a:cxnSpLocks/>
          </p:cNvCxnSpPr>
          <p:nvPr/>
        </p:nvCxnSpPr>
        <p:spPr>
          <a:xfrm flipH="1">
            <a:off x="6400800" y="999779"/>
            <a:ext cx="5791200" cy="0"/>
          </a:xfrm>
          <a:prstGeom prst="line">
            <a:avLst/>
          </a:prstGeom>
          <a:ln>
            <a:solidFill>
              <a:srgbClr val="C48F22"/>
            </a:solidFill>
            <a:tailEnd type="oval"/>
          </a:ln>
        </p:spPr>
        <p:style>
          <a:lnRef idx="1">
            <a:schemeClr val="accent1"/>
          </a:lnRef>
          <a:fillRef idx="0">
            <a:schemeClr val="accent1"/>
          </a:fillRef>
          <a:effectRef idx="0">
            <a:schemeClr val="accent1"/>
          </a:effectRef>
          <a:fontRef idx="minor">
            <a:schemeClr val="tx1"/>
          </a:fontRef>
        </p:style>
      </p:cxnSp>
      <p:sp>
        <p:nvSpPr>
          <p:cNvPr id="6" name="Octagon 5">
            <a:extLst>
              <a:ext uri="{FF2B5EF4-FFF2-40B4-BE49-F238E27FC236}">
                <a16:creationId xmlns:a16="http://schemas.microsoft.com/office/drawing/2014/main" id="{76C75396-874D-0A1F-9DD8-2AFCFB635FF8}"/>
              </a:ext>
            </a:extLst>
          </p:cNvPr>
          <p:cNvSpPr/>
          <p:nvPr/>
        </p:nvSpPr>
        <p:spPr>
          <a:xfrm>
            <a:off x="11807687" y="151227"/>
            <a:ext cx="268357" cy="268357"/>
          </a:xfrm>
          <a:prstGeom prst="octagon">
            <a:avLst/>
          </a:prstGeom>
          <a:solidFill>
            <a:srgbClr val="C48F22"/>
          </a:solidFill>
          <a:ln>
            <a:noFill/>
          </a:ln>
          <a:effectLst>
            <a:outerShdw blurRad="1270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lide Number Placeholder 3">
            <a:extLst>
              <a:ext uri="{FF2B5EF4-FFF2-40B4-BE49-F238E27FC236}">
                <a16:creationId xmlns:a16="http://schemas.microsoft.com/office/drawing/2014/main" id="{D355DCE6-5919-5FC0-A6CE-6D5C4B577207}"/>
              </a:ext>
            </a:extLst>
          </p:cNvPr>
          <p:cNvSpPr>
            <a:spLocks noGrp="1"/>
          </p:cNvSpPr>
          <p:nvPr>
            <p:ph type="sldNum" sz="quarter" idx="12"/>
          </p:nvPr>
        </p:nvSpPr>
        <p:spPr>
          <a:xfrm>
            <a:off x="11807687" y="151227"/>
            <a:ext cx="268357" cy="268357"/>
          </a:xfrm>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fld id="{278B827A-04A0-4CE7-9CB1-098404624EF8}" type="slidenum">
              <a:rPr kumimoji="0" lang="en-US" sz="1000" b="1" i="0" u="none" strike="noStrike" kern="1200" cap="none" spc="0" normalizeH="0" baseline="0" noProof="0" smtClean="0">
                <a:ln>
                  <a:noFill/>
                </a:ln>
                <a:solidFill>
                  <a:prstClr val="white"/>
                </a:solidFill>
                <a:effectLst/>
                <a:uLnTx/>
                <a:uFillTx/>
                <a:latin typeface="Book Antiqua" panose="02040602050305030304" pitchFamily="18"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1000" b="1" i="0" u="none" strike="noStrike" kern="1200" cap="none" spc="0" normalizeH="0" baseline="0" noProof="0">
              <a:ln>
                <a:noFill/>
              </a:ln>
              <a:solidFill>
                <a:prstClr val="white"/>
              </a:solidFill>
              <a:effectLst/>
              <a:uLnTx/>
              <a:uFillTx/>
              <a:latin typeface="Book Antiqua" panose="02040602050305030304" pitchFamily="18" charset="0"/>
              <a:ea typeface="+mn-ea"/>
              <a:cs typeface="+mn-cs"/>
            </a:endParaRPr>
          </a:p>
        </p:txBody>
      </p:sp>
      <p:cxnSp>
        <p:nvCxnSpPr>
          <p:cNvPr id="9" name="Straight Connector 8">
            <a:extLst>
              <a:ext uri="{FF2B5EF4-FFF2-40B4-BE49-F238E27FC236}">
                <a16:creationId xmlns:a16="http://schemas.microsoft.com/office/drawing/2014/main" id="{B0C6CE04-24CA-7131-63C7-C9054D61804A}"/>
              </a:ext>
            </a:extLst>
          </p:cNvPr>
          <p:cNvCxnSpPr/>
          <p:nvPr/>
        </p:nvCxnSpPr>
        <p:spPr>
          <a:xfrm flipH="1">
            <a:off x="10783957" y="6557203"/>
            <a:ext cx="1408043" cy="0"/>
          </a:xfrm>
          <a:prstGeom prst="line">
            <a:avLst/>
          </a:prstGeom>
          <a:ln>
            <a:solidFill>
              <a:srgbClr val="C48F2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B87A12-52EF-0C78-7A94-67C457F5867C}"/>
              </a:ext>
            </a:extLst>
          </p:cNvPr>
          <p:cNvSpPr txBox="1"/>
          <p:nvPr/>
        </p:nvSpPr>
        <p:spPr>
          <a:xfrm>
            <a:off x="9849263" y="6490334"/>
            <a:ext cx="871330" cy="138499"/>
          </a:xfrm>
          <a:prstGeom prst="rect">
            <a:avLst/>
          </a:prstGeom>
          <a:noFill/>
          <a:effectLst/>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D8CFCE"/>
                </a:solidFill>
                <a:effectLst/>
                <a:uLnTx/>
                <a:uFillTx/>
                <a:latin typeface="Book Antiqua" panose="02040602050305030304" pitchFamily="18" charset="0"/>
                <a:ea typeface="+mn-ea"/>
                <a:cs typeface="+mn-cs"/>
              </a:rPr>
              <a:t>Hotel Booking</a:t>
            </a:r>
          </a:p>
        </p:txBody>
      </p:sp>
      <p:sp>
        <p:nvSpPr>
          <p:cNvPr id="16" name="TextBox 15">
            <a:extLst>
              <a:ext uri="{FF2B5EF4-FFF2-40B4-BE49-F238E27FC236}">
                <a16:creationId xmlns:a16="http://schemas.microsoft.com/office/drawing/2014/main" id="{BE821FC5-5267-89A6-10A8-95D98EA7F6D0}"/>
              </a:ext>
            </a:extLst>
          </p:cNvPr>
          <p:cNvSpPr txBox="1"/>
          <p:nvPr/>
        </p:nvSpPr>
        <p:spPr>
          <a:xfrm>
            <a:off x="630621" y="630447"/>
            <a:ext cx="5821801" cy="738664"/>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dirty="0">
                <a:solidFill>
                  <a:srgbClr val="C48F22"/>
                </a:solidFill>
                <a:latin typeface="Book Antiqua" panose="02040602050305030304" pitchFamily="18" charset="0"/>
              </a:rPr>
              <a:t>Analysis</a:t>
            </a:r>
            <a:r>
              <a:rPr kumimoji="0" lang="en-US" sz="4800" b="0" i="0" u="none" strike="noStrike" kern="1200" cap="none" spc="0" normalizeH="0" baseline="0" noProof="0" dirty="0">
                <a:ln>
                  <a:noFill/>
                </a:ln>
                <a:solidFill>
                  <a:srgbClr val="C48F22"/>
                </a:solidFill>
                <a:effectLst/>
                <a:uLnTx/>
                <a:uFillTx/>
                <a:latin typeface="Book Antiqua" panose="02040602050305030304" pitchFamily="18" charset="0"/>
                <a:ea typeface="+mn-ea"/>
                <a:cs typeface="+mn-cs"/>
              </a:rPr>
              <a:t> &amp; Findings</a:t>
            </a:r>
          </a:p>
        </p:txBody>
      </p:sp>
      <p:pic>
        <p:nvPicPr>
          <p:cNvPr id="3" name="Picture 2">
            <a:extLst>
              <a:ext uri="{FF2B5EF4-FFF2-40B4-BE49-F238E27FC236}">
                <a16:creationId xmlns:a16="http://schemas.microsoft.com/office/drawing/2014/main" id="{5A8F2D86-11F7-6727-0A57-ACBF2CF7BC33}"/>
              </a:ext>
            </a:extLst>
          </p:cNvPr>
          <p:cNvPicPr>
            <a:picLocks noChangeAspect="1"/>
          </p:cNvPicPr>
          <p:nvPr/>
        </p:nvPicPr>
        <p:blipFill>
          <a:blip r:embed="rId3"/>
          <a:stretch>
            <a:fillRect/>
          </a:stretch>
        </p:blipFill>
        <p:spPr>
          <a:xfrm>
            <a:off x="301215" y="1507610"/>
            <a:ext cx="11506472" cy="3833819"/>
          </a:xfrm>
          <a:prstGeom prst="rect">
            <a:avLst/>
          </a:prstGeom>
        </p:spPr>
      </p:pic>
      <p:sp>
        <p:nvSpPr>
          <p:cNvPr id="4" name="TextBox 3">
            <a:extLst>
              <a:ext uri="{FF2B5EF4-FFF2-40B4-BE49-F238E27FC236}">
                <a16:creationId xmlns:a16="http://schemas.microsoft.com/office/drawing/2014/main" id="{5402852F-6486-62BD-A625-0A821D6F4B73}"/>
              </a:ext>
            </a:extLst>
          </p:cNvPr>
          <p:cNvSpPr txBox="1"/>
          <p:nvPr/>
        </p:nvSpPr>
        <p:spPr>
          <a:xfrm>
            <a:off x="355880" y="5526859"/>
            <a:ext cx="11585985" cy="923330"/>
          </a:xfrm>
          <a:prstGeom prst="rect">
            <a:avLst/>
          </a:prstGeom>
          <a:noFill/>
        </p:spPr>
        <p:txBody>
          <a:bodyPr wrap="square" rtlCol="0">
            <a:spAutoFit/>
          </a:bodyPr>
          <a:lstStyle/>
          <a:p>
            <a:r>
              <a:rPr lang="en-US" dirty="0">
                <a:solidFill>
                  <a:schemeClr val="bg1"/>
                </a:solidFill>
                <a:latin typeface="Poppins" panose="00000500000000000000" pitchFamily="2" charset="0"/>
                <a:cs typeface="Poppins" panose="00000500000000000000" pitchFamily="2" charset="0"/>
              </a:rPr>
              <a:t>The line graph depicted above illustrates that, for the majority of days, the average daily rates of resort hotels surpass those of city hotels. The abrupt increases observed in the average daily rates for both types of hotels coincide with weekends and holidays.</a:t>
            </a:r>
            <a:endParaRPr lang="en-IN"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045722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363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5560D64F-6F4F-EAF0-BAB7-5E47E078B92D}"/>
              </a:ext>
            </a:extLst>
          </p:cNvPr>
          <p:cNvCxnSpPr>
            <a:cxnSpLocks/>
          </p:cNvCxnSpPr>
          <p:nvPr/>
        </p:nvCxnSpPr>
        <p:spPr>
          <a:xfrm flipH="1">
            <a:off x="6400800" y="615466"/>
            <a:ext cx="5791200" cy="0"/>
          </a:xfrm>
          <a:prstGeom prst="line">
            <a:avLst/>
          </a:prstGeom>
          <a:ln>
            <a:solidFill>
              <a:srgbClr val="C48F22"/>
            </a:solidFill>
            <a:tailEnd type="oval"/>
          </a:ln>
        </p:spPr>
        <p:style>
          <a:lnRef idx="1">
            <a:schemeClr val="accent1"/>
          </a:lnRef>
          <a:fillRef idx="0">
            <a:schemeClr val="accent1"/>
          </a:fillRef>
          <a:effectRef idx="0">
            <a:schemeClr val="accent1"/>
          </a:effectRef>
          <a:fontRef idx="minor">
            <a:schemeClr val="tx1"/>
          </a:fontRef>
        </p:style>
      </p:cxnSp>
      <p:sp>
        <p:nvSpPr>
          <p:cNvPr id="6" name="Octagon 5">
            <a:extLst>
              <a:ext uri="{FF2B5EF4-FFF2-40B4-BE49-F238E27FC236}">
                <a16:creationId xmlns:a16="http://schemas.microsoft.com/office/drawing/2014/main" id="{76C75396-874D-0A1F-9DD8-2AFCFB635FF8}"/>
              </a:ext>
            </a:extLst>
          </p:cNvPr>
          <p:cNvSpPr/>
          <p:nvPr/>
        </p:nvSpPr>
        <p:spPr>
          <a:xfrm>
            <a:off x="11807687" y="151227"/>
            <a:ext cx="268357" cy="268357"/>
          </a:xfrm>
          <a:prstGeom prst="octagon">
            <a:avLst/>
          </a:prstGeom>
          <a:solidFill>
            <a:srgbClr val="C48F22"/>
          </a:solidFill>
          <a:ln>
            <a:noFill/>
          </a:ln>
          <a:effectLst>
            <a:outerShdw blurRad="1270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lide Number Placeholder 3">
            <a:extLst>
              <a:ext uri="{FF2B5EF4-FFF2-40B4-BE49-F238E27FC236}">
                <a16:creationId xmlns:a16="http://schemas.microsoft.com/office/drawing/2014/main" id="{D355DCE6-5919-5FC0-A6CE-6D5C4B577207}"/>
              </a:ext>
            </a:extLst>
          </p:cNvPr>
          <p:cNvSpPr>
            <a:spLocks noGrp="1"/>
          </p:cNvSpPr>
          <p:nvPr>
            <p:ph type="sldNum" sz="quarter" idx="12"/>
          </p:nvPr>
        </p:nvSpPr>
        <p:spPr>
          <a:xfrm>
            <a:off x="11807687" y="151227"/>
            <a:ext cx="268357" cy="268357"/>
          </a:xfrm>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fld id="{278B827A-04A0-4CE7-9CB1-098404624EF8}" type="slidenum">
              <a:rPr kumimoji="0" lang="en-US" sz="1000" b="1" i="0" u="none" strike="noStrike" kern="1200" cap="none" spc="0" normalizeH="0" baseline="0" noProof="0" smtClean="0">
                <a:ln>
                  <a:noFill/>
                </a:ln>
                <a:solidFill>
                  <a:prstClr val="white"/>
                </a:solidFill>
                <a:effectLst/>
                <a:uLnTx/>
                <a:uFillTx/>
                <a:latin typeface="Book Antiqua" panose="02040602050305030304" pitchFamily="18"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000" b="1" i="0" u="none" strike="noStrike" kern="1200" cap="none" spc="0" normalizeH="0" baseline="0" noProof="0">
              <a:ln>
                <a:noFill/>
              </a:ln>
              <a:solidFill>
                <a:prstClr val="white"/>
              </a:solidFill>
              <a:effectLst/>
              <a:uLnTx/>
              <a:uFillTx/>
              <a:latin typeface="Book Antiqua" panose="02040602050305030304" pitchFamily="18" charset="0"/>
              <a:ea typeface="+mn-ea"/>
              <a:cs typeface="+mn-cs"/>
            </a:endParaRPr>
          </a:p>
        </p:txBody>
      </p:sp>
      <p:cxnSp>
        <p:nvCxnSpPr>
          <p:cNvPr id="9" name="Straight Connector 8">
            <a:extLst>
              <a:ext uri="{FF2B5EF4-FFF2-40B4-BE49-F238E27FC236}">
                <a16:creationId xmlns:a16="http://schemas.microsoft.com/office/drawing/2014/main" id="{B0C6CE04-24CA-7131-63C7-C9054D61804A}"/>
              </a:ext>
            </a:extLst>
          </p:cNvPr>
          <p:cNvCxnSpPr/>
          <p:nvPr/>
        </p:nvCxnSpPr>
        <p:spPr>
          <a:xfrm flipH="1">
            <a:off x="10783957" y="6557203"/>
            <a:ext cx="1408043" cy="0"/>
          </a:xfrm>
          <a:prstGeom prst="line">
            <a:avLst/>
          </a:prstGeom>
          <a:ln>
            <a:solidFill>
              <a:srgbClr val="C48F2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B87A12-52EF-0C78-7A94-67C457F5867C}"/>
              </a:ext>
            </a:extLst>
          </p:cNvPr>
          <p:cNvSpPr txBox="1"/>
          <p:nvPr/>
        </p:nvSpPr>
        <p:spPr>
          <a:xfrm>
            <a:off x="9849263" y="6490334"/>
            <a:ext cx="871330" cy="138499"/>
          </a:xfrm>
          <a:prstGeom prst="rect">
            <a:avLst/>
          </a:prstGeom>
          <a:noFill/>
          <a:effectLst/>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D8CFCE"/>
                </a:solidFill>
                <a:effectLst/>
                <a:uLnTx/>
                <a:uFillTx/>
                <a:latin typeface="Book Antiqua" panose="02040602050305030304" pitchFamily="18" charset="0"/>
                <a:ea typeface="+mn-ea"/>
                <a:cs typeface="+mn-cs"/>
              </a:rPr>
              <a:t>Hotel Booking</a:t>
            </a:r>
          </a:p>
        </p:txBody>
      </p:sp>
      <p:sp>
        <p:nvSpPr>
          <p:cNvPr id="16" name="TextBox 15">
            <a:extLst>
              <a:ext uri="{FF2B5EF4-FFF2-40B4-BE49-F238E27FC236}">
                <a16:creationId xmlns:a16="http://schemas.microsoft.com/office/drawing/2014/main" id="{BE821FC5-5267-89A6-10A8-95D98EA7F6D0}"/>
              </a:ext>
            </a:extLst>
          </p:cNvPr>
          <p:cNvSpPr txBox="1"/>
          <p:nvPr/>
        </p:nvSpPr>
        <p:spPr>
          <a:xfrm>
            <a:off x="686377" y="161885"/>
            <a:ext cx="5821801" cy="738664"/>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dirty="0">
                <a:solidFill>
                  <a:srgbClr val="C48F22"/>
                </a:solidFill>
                <a:latin typeface="Book Antiqua" panose="02040602050305030304" pitchFamily="18" charset="0"/>
              </a:rPr>
              <a:t>Analysis</a:t>
            </a:r>
            <a:r>
              <a:rPr kumimoji="0" lang="en-US" sz="4800" b="0" i="0" u="none" strike="noStrike" kern="1200" cap="none" spc="0" normalizeH="0" baseline="0" noProof="0" dirty="0">
                <a:ln>
                  <a:noFill/>
                </a:ln>
                <a:solidFill>
                  <a:srgbClr val="C48F22"/>
                </a:solidFill>
                <a:effectLst/>
                <a:uLnTx/>
                <a:uFillTx/>
                <a:latin typeface="Book Antiqua" panose="02040602050305030304" pitchFamily="18" charset="0"/>
                <a:ea typeface="+mn-ea"/>
                <a:cs typeface="+mn-cs"/>
              </a:rPr>
              <a:t> &amp; Findings</a:t>
            </a:r>
          </a:p>
        </p:txBody>
      </p:sp>
      <p:pic>
        <p:nvPicPr>
          <p:cNvPr id="2" name="Picture 1">
            <a:extLst>
              <a:ext uri="{FF2B5EF4-FFF2-40B4-BE49-F238E27FC236}">
                <a16:creationId xmlns:a16="http://schemas.microsoft.com/office/drawing/2014/main" id="{8EB50AB0-AE16-7E30-D646-754448087E76}"/>
              </a:ext>
            </a:extLst>
          </p:cNvPr>
          <p:cNvPicPr>
            <a:picLocks noChangeAspect="1"/>
          </p:cNvPicPr>
          <p:nvPr/>
        </p:nvPicPr>
        <p:blipFill>
          <a:blip r:embed="rId3"/>
          <a:stretch>
            <a:fillRect/>
          </a:stretch>
        </p:blipFill>
        <p:spPr>
          <a:xfrm>
            <a:off x="451838" y="1069048"/>
            <a:ext cx="8074442" cy="5105535"/>
          </a:xfrm>
          <a:prstGeom prst="rect">
            <a:avLst/>
          </a:prstGeom>
        </p:spPr>
      </p:pic>
      <p:sp>
        <p:nvSpPr>
          <p:cNvPr id="5" name="TextBox 4">
            <a:extLst>
              <a:ext uri="{FF2B5EF4-FFF2-40B4-BE49-F238E27FC236}">
                <a16:creationId xmlns:a16="http://schemas.microsoft.com/office/drawing/2014/main" id="{9664E689-B8BF-B498-295C-03C5AD9FCFC5}"/>
              </a:ext>
            </a:extLst>
          </p:cNvPr>
          <p:cNvSpPr txBox="1"/>
          <p:nvPr/>
        </p:nvSpPr>
        <p:spPr>
          <a:xfrm>
            <a:off x="8829693" y="1395808"/>
            <a:ext cx="2910469" cy="4247317"/>
          </a:xfrm>
          <a:prstGeom prst="rect">
            <a:avLst/>
          </a:prstGeom>
          <a:noFill/>
        </p:spPr>
        <p:txBody>
          <a:bodyPr wrap="square" rtlCol="0">
            <a:spAutoFit/>
          </a:bodyPr>
          <a:lstStyle/>
          <a:p>
            <a:r>
              <a:rPr lang="en-US" dirty="0">
                <a:solidFill>
                  <a:schemeClr val="bg1"/>
                </a:solidFill>
                <a:latin typeface="Poppins" panose="00000500000000000000" pitchFamily="2" charset="0"/>
                <a:cs typeface="Poppins" panose="00000500000000000000" pitchFamily="2" charset="0"/>
              </a:rPr>
              <a:t>I have created this grouped bar graph to examine the months with the highest and lowest reservation levels based on their status. It is evident that August has the highest number of confirmed reservations and the lowest number of cancellations, whereas January exhibits the highest number of cancellations.</a:t>
            </a:r>
            <a:endParaRPr lang="en-IN"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963793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363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5560D64F-6F4F-EAF0-BAB7-5E47E078B92D}"/>
              </a:ext>
            </a:extLst>
          </p:cNvPr>
          <p:cNvCxnSpPr>
            <a:cxnSpLocks/>
          </p:cNvCxnSpPr>
          <p:nvPr/>
        </p:nvCxnSpPr>
        <p:spPr>
          <a:xfrm flipH="1">
            <a:off x="6400800" y="615466"/>
            <a:ext cx="5791200" cy="0"/>
          </a:xfrm>
          <a:prstGeom prst="line">
            <a:avLst/>
          </a:prstGeom>
          <a:ln>
            <a:solidFill>
              <a:srgbClr val="C48F22"/>
            </a:solidFill>
            <a:tailEnd type="oval"/>
          </a:ln>
        </p:spPr>
        <p:style>
          <a:lnRef idx="1">
            <a:schemeClr val="accent1"/>
          </a:lnRef>
          <a:fillRef idx="0">
            <a:schemeClr val="accent1"/>
          </a:fillRef>
          <a:effectRef idx="0">
            <a:schemeClr val="accent1"/>
          </a:effectRef>
          <a:fontRef idx="minor">
            <a:schemeClr val="tx1"/>
          </a:fontRef>
        </p:style>
      </p:cxnSp>
      <p:sp>
        <p:nvSpPr>
          <p:cNvPr id="6" name="Octagon 5">
            <a:extLst>
              <a:ext uri="{FF2B5EF4-FFF2-40B4-BE49-F238E27FC236}">
                <a16:creationId xmlns:a16="http://schemas.microsoft.com/office/drawing/2014/main" id="{76C75396-874D-0A1F-9DD8-2AFCFB635FF8}"/>
              </a:ext>
            </a:extLst>
          </p:cNvPr>
          <p:cNvSpPr/>
          <p:nvPr/>
        </p:nvSpPr>
        <p:spPr>
          <a:xfrm>
            <a:off x="11807687" y="151227"/>
            <a:ext cx="268357" cy="268357"/>
          </a:xfrm>
          <a:prstGeom prst="octagon">
            <a:avLst/>
          </a:prstGeom>
          <a:solidFill>
            <a:srgbClr val="C48F22"/>
          </a:solidFill>
          <a:ln>
            <a:noFill/>
          </a:ln>
          <a:effectLst>
            <a:outerShdw blurRad="1270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lide Number Placeholder 3">
            <a:extLst>
              <a:ext uri="{FF2B5EF4-FFF2-40B4-BE49-F238E27FC236}">
                <a16:creationId xmlns:a16="http://schemas.microsoft.com/office/drawing/2014/main" id="{D355DCE6-5919-5FC0-A6CE-6D5C4B577207}"/>
              </a:ext>
            </a:extLst>
          </p:cNvPr>
          <p:cNvSpPr>
            <a:spLocks noGrp="1"/>
          </p:cNvSpPr>
          <p:nvPr>
            <p:ph type="sldNum" sz="quarter" idx="12"/>
          </p:nvPr>
        </p:nvSpPr>
        <p:spPr>
          <a:xfrm>
            <a:off x="11807687" y="151227"/>
            <a:ext cx="268357" cy="268357"/>
          </a:xfrm>
        </p:spPr>
        <p:txBody>
          <a:bodyPr lIns="0" tIns="0" rIns="0" bIns="0"/>
          <a:lstStyle/>
          <a:p>
            <a:pPr marL="0" marR="0" lvl="0" indent="0" algn="ctr" defTabSz="914400" rtl="0" eaLnBrk="1" fontAlgn="auto" latinLnBrk="0" hangingPunct="1">
              <a:lnSpc>
                <a:spcPct val="100000"/>
              </a:lnSpc>
              <a:spcBef>
                <a:spcPts val="0"/>
              </a:spcBef>
              <a:spcAft>
                <a:spcPts val="0"/>
              </a:spcAft>
              <a:buClrTx/>
              <a:buSzTx/>
              <a:buFontTx/>
              <a:buNone/>
              <a:tabLst/>
              <a:defRPr/>
            </a:pPr>
            <a:fld id="{278B827A-04A0-4CE7-9CB1-098404624EF8}" type="slidenum">
              <a:rPr kumimoji="0" lang="en-US" sz="1000" b="1" i="0" u="none" strike="noStrike" kern="1200" cap="none" spc="0" normalizeH="0" baseline="0" noProof="0" smtClean="0">
                <a:ln>
                  <a:noFill/>
                </a:ln>
                <a:solidFill>
                  <a:prstClr val="white"/>
                </a:solidFill>
                <a:effectLst/>
                <a:uLnTx/>
                <a:uFillTx/>
                <a:latin typeface="Book Antiqua" panose="02040602050305030304" pitchFamily="18"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000" b="1" i="0" u="none" strike="noStrike" kern="1200" cap="none" spc="0" normalizeH="0" baseline="0" noProof="0">
              <a:ln>
                <a:noFill/>
              </a:ln>
              <a:solidFill>
                <a:prstClr val="white"/>
              </a:solidFill>
              <a:effectLst/>
              <a:uLnTx/>
              <a:uFillTx/>
              <a:latin typeface="Book Antiqua" panose="02040602050305030304" pitchFamily="18" charset="0"/>
              <a:ea typeface="+mn-ea"/>
              <a:cs typeface="+mn-cs"/>
            </a:endParaRPr>
          </a:p>
        </p:txBody>
      </p:sp>
      <p:cxnSp>
        <p:nvCxnSpPr>
          <p:cNvPr id="9" name="Straight Connector 8">
            <a:extLst>
              <a:ext uri="{FF2B5EF4-FFF2-40B4-BE49-F238E27FC236}">
                <a16:creationId xmlns:a16="http://schemas.microsoft.com/office/drawing/2014/main" id="{B0C6CE04-24CA-7131-63C7-C9054D61804A}"/>
              </a:ext>
            </a:extLst>
          </p:cNvPr>
          <p:cNvCxnSpPr/>
          <p:nvPr/>
        </p:nvCxnSpPr>
        <p:spPr>
          <a:xfrm flipH="1">
            <a:off x="10783957" y="6557203"/>
            <a:ext cx="1408043" cy="0"/>
          </a:xfrm>
          <a:prstGeom prst="line">
            <a:avLst/>
          </a:prstGeom>
          <a:ln>
            <a:solidFill>
              <a:srgbClr val="C48F2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B87A12-52EF-0C78-7A94-67C457F5867C}"/>
              </a:ext>
            </a:extLst>
          </p:cNvPr>
          <p:cNvSpPr txBox="1"/>
          <p:nvPr/>
        </p:nvSpPr>
        <p:spPr>
          <a:xfrm>
            <a:off x="9849263" y="6490334"/>
            <a:ext cx="871330" cy="138499"/>
          </a:xfrm>
          <a:prstGeom prst="rect">
            <a:avLst/>
          </a:prstGeom>
          <a:noFill/>
          <a:effectLst/>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D8CFCE"/>
                </a:solidFill>
                <a:effectLst/>
                <a:uLnTx/>
                <a:uFillTx/>
                <a:latin typeface="Book Antiqua" panose="02040602050305030304" pitchFamily="18" charset="0"/>
                <a:ea typeface="+mn-ea"/>
                <a:cs typeface="+mn-cs"/>
              </a:rPr>
              <a:t>Hotel Booking</a:t>
            </a:r>
          </a:p>
        </p:txBody>
      </p:sp>
      <p:sp>
        <p:nvSpPr>
          <p:cNvPr id="16" name="TextBox 15">
            <a:extLst>
              <a:ext uri="{FF2B5EF4-FFF2-40B4-BE49-F238E27FC236}">
                <a16:creationId xmlns:a16="http://schemas.microsoft.com/office/drawing/2014/main" id="{BE821FC5-5267-89A6-10A8-95D98EA7F6D0}"/>
              </a:ext>
            </a:extLst>
          </p:cNvPr>
          <p:cNvSpPr txBox="1"/>
          <p:nvPr/>
        </p:nvSpPr>
        <p:spPr>
          <a:xfrm>
            <a:off x="686377" y="161885"/>
            <a:ext cx="5821801" cy="738664"/>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dirty="0">
                <a:solidFill>
                  <a:srgbClr val="C48F22"/>
                </a:solidFill>
                <a:latin typeface="Book Antiqua" panose="02040602050305030304" pitchFamily="18" charset="0"/>
              </a:rPr>
              <a:t>Analysis</a:t>
            </a:r>
            <a:r>
              <a:rPr kumimoji="0" lang="en-US" sz="4800" b="0" i="0" u="none" strike="noStrike" kern="1200" cap="none" spc="0" normalizeH="0" baseline="0" noProof="0" dirty="0">
                <a:ln>
                  <a:noFill/>
                </a:ln>
                <a:solidFill>
                  <a:srgbClr val="C48F22"/>
                </a:solidFill>
                <a:effectLst/>
                <a:uLnTx/>
                <a:uFillTx/>
                <a:latin typeface="Book Antiqua" panose="02040602050305030304" pitchFamily="18" charset="0"/>
                <a:ea typeface="+mn-ea"/>
                <a:cs typeface="+mn-cs"/>
              </a:rPr>
              <a:t> &amp; Findings</a:t>
            </a:r>
          </a:p>
        </p:txBody>
      </p:sp>
      <p:pic>
        <p:nvPicPr>
          <p:cNvPr id="3" name="Picture 2">
            <a:extLst>
              <a:ext uri="{FF2B5EF4-FFF2-40B4-BE49-F238E27FC236}">
                <a16:creationId xmlns:a16="http://schemas.microsoft.com/office/drawing/2014/main" id="{FCEA2400-94C7-0098-F927-B834200008EB}"/>
              </a:ext>
            </a:extLst>
          </p:cNvPr>
          <p:cNvPicPr>
            <a:picLocks noChangeAspect="1"/>
          </p:cNvPicPr>
          <p:nvPr/>
        </p:nvPicPr>
        <p:blipFill>
          <a:blip r:embed="rId3"/>
          <a:stretch>
            <a:fillRect/>
          </a:stretch>
        </p:blipFill>
        <p:spPr>
          <a:xfrm>
            <a:off x="284044" y="1096432"/>
            <a:ext cx="11625457" cy="4267306"/>
          </a:xfrm>
          <a:prstGeom prst="rect">
            <a:avLst/>
          </a:prstGeom>
        </p:spPr>
      </p:pic>
      <p:sp>
        <p:nvSpPr>
          <p:cNvPr id="4" name="TextBox 3">
            <a:extLst>
              <a:ext uri="{FF2B5EF4-FFF2-40B4-BE49-F238E27FC236}">
                <a16:creationId xmlns:a16="http://schemas.microsoft.com/office/drawing/2014/main" id="{215F3426-3668-2358-5943-63A0D719486D}"/>
              </a:ext>
            </a:extLst>
          </p:cNvPr>
          <p:cNvSpPr txBox="1"/>
          <p:nvPr/>
        </p:nvSpPr>
        <p:spPr>
          <a:xfrm>
            <a:off x="282499" y="5498806"/>
            <a:ext cx="11625457" cy="923330"/>
          </a:xfrm>
          <a:prstGeom prst="rect">
            <a:avLst/>
          </a:prstGeom>
          <a:noFill/>
        </p:spPr>
        <p:txBody>
          <a:bodyPr wrap="square" rtlCol="0">
            <a:spAutoFit/>
          </a:bodyPr>
          <a:lstStyle/>
          <a:p>
            <a:r>
              <a:rPr lang="en-US" dirty="0">
                <a:solidFill>
                  <a:schemeClr val="bg1"/>
                </a:solidFill>
                <a:latin typeface="Poppins" panose="00000500000000000000" pitchFamily="2" charset="0"/>
                <a:cs typeface="Poppins" panose="00000500000000000000" pitchFamily="2" charset="0"/>
              </a:rPr>
              <a:t>The bar graph above illustrates that cancellations occur most frequently when prices are at their highest and are least frequent when prices are at their lowest. Hence, the cost of accommodation directly influences the likelihood of cancellations.</a:t>
            </a:r>
            <a:endParaRPr lang="en-IN"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9414045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TotalTime>
  <Words>846</Words>
  <Application>Microsoft Office PowerPoint</Application>
  <PresentationFormat>Widescreen</PresentationFormat>
  <Paragraphs>98</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Book Antiqua</vt:lpstr>
      <vt:lpstr>Calibri</vt:lpstr>
      <vt:lpstr>Calibri Light</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24slides 23</dc:creator>
  <cp:lastModifiedBy>Sourasatya Roy</cp:lastModifiedBy>
  <cp:revision>24</cp:revision>
  <dcterms:created xsi:type="dcterms:W3CDTF">2022-05-18T03:55:54Z</dcterms:created>
  <dcterms:modified xsi:type="dcterms:W3CDTF">2024-05-05T13:32:06Z</dcterms:modified>
</cp:coreProperties>
</file>